
<file path=[Content_Types].xml><?xml version="1.0" encoding="utf-8"?>
<Types xmlns="http://schemas.openxmlformats.org/package/2006/content-types">
  <Default Extension="jpeg" ContentType="image/jpeg"/>
  <Default Extension="mov" ContentType="video/quicktime"/>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0" r:id="rId4"/>
  </p:sldMasterIdLst>
  <p:notesMasterIdLst>
    <p:notesMasterId r:id="rId12"/>
  </p:notesMasterIdLst>
  <p:sldIdLst>
    <p:sldId id="256" r:id="rId5"/>
    <p:sldId id="263" r:id="rId6"/>
    <p:sldId id="264" r:id="rId7"/>
    <p:sldId id="262" r:id="rId8"/>
    <p:sldId id="260" r:id="rId9"/>
    <p:sldId id="258" r:id="rId10"/>
    <p:sldId id="261" r:id="rId1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859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48117BC-2E05-4940-9703-8DF102C1EDF6}" v="51" dt="2026-02-09T23:17:16.169"/>
    <p1510:client id="{741C168D-9DC4-C887-00D7-BACACC9515EE}" v="2" dt="2026-02-10T09:03:24.542"/>
    <p1510:client id="{7625BA78-8385-1494-F762-BBE046A2F1B6}" v="1" dt="2026-02-09T19:14:25.622"/>
    <p1510:client id="{8F252A11-C2CE-7950-CA36-8F6DBBAC0DA9}" v="6" dt="2026-02-10T08:57:28.533"/>
    <p1510:client id="{CFB70107-D0CF-BA45-782C-885BE6AA8436}" v="11" dt="2026-02-10T08:41:09.14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presProps" Target="presProp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notesMaster" Target="notesMasters/notesMaster1.xml"/><Relationship Id="rId17"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theme" Target="theme/theme1.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914C396-D853-4A9B-888B-1D27B52A4724}" type="datetimeFigureOut">
              <a:rPr lang="nb-NO" smtClean="0"/>
              <a:t>12.02.2026</a:t>
            </a:fld>
            <a:endParaRPr lang="nb-NO"/>
          </a:p>
        </p:txBody>
      </p:sp>
      <p:sp>
        <p:nvSpPr>
          <p:cNvPr id="4" name="Plassholder for lysbil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6" name="Plassholder for bunn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b-NO"/>
          </a:p>
        </p:txBody>
      </p:sp>
      <p:sp>
        <p:nvSpPr>
          <p:cNvPr id="7" name="Plassholder for lysbil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6C01EB6-431A-4D29-8C90-026498388425}" type="slidenum">
              <a:rPr lang="nb-NO" smtClean="0"/>
              <a:t>‹#›</a:t>
            </a:fld>
            <a:endParaRPr lang="nb-NO"/>
          </a:p>
        </p:txBody>
      </p:sp>
    </p:spTree>
    <p:extLst>
      <p:ext uri="{BB962C8B-B14F-4D97-AF65-F5344CB8AC3E}">
        <p14:creationId xmlns:p14="http://schemas.microsoft.com/office/powerpoint/2010/main" val="417541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err="1"/>
              <a:t>Knuden</a:t>
            </a:r>
            <a:r>
              <a:rPr lang="nb-NO" dirty="0"/>
              <a:t> er den største kulturskolen i Agder med nærmere 37 årsverk fordelt på rundt 80 ansatte. Vi er både et aktivt </a:t>
            </a:r>
            <a:r>
              <a:rPr lang="nb-NO" dirty="0" err="1"/>
              <a:t>produksjonshus</a:t>
            </a:r>
            <a:r>
              <a:rPr lang="nb-NO"/>
              <a:t> og en kulturskole som har rundt 1700 elever inn og ut av dørene hver uke. På avdeling for visuell kunst har vi 260 elever i alderen 8-19 år. Før dette prosjektet har tradisjonshåndverk ikke vært et fagtilbud hos oss. Dette prosjektet har både endret holdninger og gitt skolen ett nytt fagområde å utvikle.</a:t>
            </a:r>
          </a:p>
          <a:p>
            <a:endParaRPr lang="nb-NO"/>
          </a:p>
          <a:p>
            <a:endParaRPr lang="nb-NO"/>
          </a:p>
          <a:p>
            <a:endParaRPr lang="nb-NO"/>
          </a:p>
          <a:p>
            <a:endParaRPr lang="nb-NO"/>
          </a:p>
          <a:p>
            <a:endParaRPr lang="nb-NO"/>
          </a:p>
          <a:p>
            <a:endParaRPr lang="nb-NO"/>
          </a:p>
        </p:txBody>
      </p:sp>
      <p:sp>
        <p:nvSpPr>
          <p:cNvPr id="4" name="Plassholder for lysbildenummer 3"/>
          <p:cNvSpPr>
            <a:spLocks noGrp="1"/>
          </p:cNvSpPr>
          <p:nvPr>
            <p:ph type="sldNum" sz="quarter" idx="5"/>
          </p:nvPr>
        </p:nvSpPr>
        <p:spPr/>
        <p:txBody>
          <a:bodyPr/>
          <a:lstStyle/>
          <a:p>
            <a:fld id="{36C01EB6-431A-4D29-8C90-026498388425}" type="slidenum">
              <a:rPr lang="nb-NO" smtClean="0"/>
              <a:t>1</a:t>
            </a:fld>
            <a:endParaRPr lang="nb-NO"/>
          </a:p>
        </p:txBody>
      </p:sp>
    </p:spTree>
    <p:extLst>
      <p:ext uri="{BB962C8B-B14F-4D97-AF65-F5344CB8AC3E}">
        <p14:creationId xmlns:p14="http://schemas.microsoft.com/office/powerpoint/2010/main" val="728575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36C01EB6-431A-4D29-8C90-026498388425}" type="slidenum">
              <a:rPr lang="nb-NO" smtClean="0"/>
              <a:t>2</a:t>
            </a:fld>
            <a:endParaRPr lang="nb-NO"/>
          </a:p>
        </p:txBody>
      </p:sp>
    </p:spTree>
    <p:extLst>
      <p:ext uri="{BB962C8B-B14F-4D97-AF65-F5344CB8AC3E}">
        <p14:creationId xmlns:p14="http://schemas.microsoft.com/office/powerpoint/2010/main" val="93908769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en-US" err="1">
                <a:latin typeface="Calibri"/>
                <a:ea typeface="Calibri"/>
                <a:cs typeface="Calibri"/>
              </a:rPr>
              <a:t>På</a:t>
            </a:r>
            <a:r>
              <a:rPr lang="en-US">
                <a:latin typeface="Calibri"/>
                <a:ea typeface="Calibri"/>
                <a:cs typeface="Calibri"/>
              </a:rPr>
              <a:t> MaterialGenial.no </a:t>
            </a:r>
            <a:r>
              <a:rPr lang="en-US" err="1">
                <a:latin typeface="Calibri"/>
                <a:ea typeface="Calibri"/>
                <a:cs typeface="Calibri"/>
              </a:rPr>
              <a:t>finner</a:t>
            </a:r>
            <a:r>
              <a:rPr lang="en-US">
                <a:latin typeface="Calibri"/>
                <a:ea typeface="Calibri"/>
                <a:cs typeface="Calibri"/>
              </a:rPr>
              <a:t> du </a:t>
            </a:r>
            <a:r>
              <a:rPr lang="en-US" err="1">
                <a:latin typeface="Calibri"/>
                <a:ea typeface="Calibri"/>
                <a:cs typeface="Calibri"/>
              </a:rPr>
              <a:t>vårt</a:t>
            </a:r>
            <a:r>
              <a:rPr lang="en-US">
                <a:latin typeface="Calibri"/>
                <a:ea typeface="Calibri"/>
                <a:cs typeface="Calibri"/>
              </a:rPr>
              <a:t> </a:t>
            </a:r>
            <a:r>
              <a:rPr lang="en-US" err="1">
                <a:latin typeface="Calibri"/>
                <a:ea typeface="Calibri"/>
                <a:cs typeface="Calibri"/>
              </a:rPr>
              <a:t>delingsprosjekt</a:t>
            </a:r>
            <a:r>
              <a:rPr lang="en-US">
                <a:latin typeface="Calibri"/>
                <a:ea typeface="Calibri"/>
                <a:cs typeface="Calibri"/>
              </a:rPr>
              <a:t> der vi </a:t>
            </a:r>
            <a:r>
              <a:rPr lang="en-US" err="1">
                <a:latin typeface="Calibri"/>
                <a:ea typeface="Calibri"/>
                <a:cs typeface="Calibri"/>
              </a:rPr>
              <a:t>gir</a:t>
            </a:r>
            <a:r>
              <a:rPr lang="en-US">
                <a:latin typeface="Calibri"/>
                <a:ea typeface="Calibri"/>
                <a:cs typeface="Calibri"/>
              </a:rPr>
              <a:t> </a:t>
            </a:r>
            <a:r>
              <a:rPr lang="en-US" err="1">
                <a:latin typeface="Calibri"/>
                <a:ea typeface="Calibri"/>
                <a:cs typeface="Calibri"/>
              </a:rPr>
              <a:t>tilgang</a:t>
            </a:r>
            <a:r>
              <a:rPr lang="en-US">
                <a:latin typeface="Calibri"/>
                <a:ea typeface="Calibri"/>
                <a:cs typeface="Calibri"/>
              </a:rPr>
              <a:t> </a:t>
            </a:r>
            <a:r>
              <a:rPr lang="en-US" err="1">
                <a:latin typeface="Calibri"/>
                <a:ea typeface="Calibri"/>
                <a:cs typeface="Calibri"/>
              </a:rPr>
              <a:t>til</a:t>
            </a:r>
            <a:r>
              <a:rPr lang="en-US">
                <a:latin typeface="Calibri"/>
                <a:ea typeface="Calibri"/>
                <a:cs typeface="Calibri"/>
              </a:rPr>
              <a:t> </a:t>
            </a:r>
            <a:r>
              <a:rPr lang="en-US" err="1">
                <a:latin typeface="Calibri"/>
                <a:ea typeface="Calibri"/>
                <a:cs typeface="Calibri"/>
              </a:rPr>
              <a:t>undervisningsmateriale</a:t>
            </a:r>
            <a:r>
              <a:rPr lang="en-US">
                <a:latin typeface="Calibri"/>
                <a:ea typeface="Calibri"/>
                <a:cs typeface="Calibri"/>
              </a:rPr>
              <a:t> </a:t>
            </a:r>
            <a:r>
              <a:rPr lang="en-US" err="1">
                <a:latin typeface="Calibri"/>
                <a:ea typeface="Calibri"/>
                <a:cs typeface="Calibri"/>
              </a:rPr>
              <a:t>innen</a:t>
            </a:r>
            <a:r>
              <a:rPr lang="en-US">
                <a:latin typeface="Calibri"/>
                <a:ea typeface="Calibri"/>
                <a:cs typeface="Calibri"/>
              </a:rPr>
              <a:t> tradisjonshåndverk. Her finner du </a:t>
            </a:r>
            <a:r>
              <a:rPr lang="nb-NO"/>
              <a:t>alle videoressursene. En kort video som orienterer om opplegget og en komplett video som både kan brukes til å lære opp lærere og til å inspirere og forberede elever.</a:t>
            </a:r>
          </a:p>
        </p:txBody>
      </p:sp>
      <p:sp>
        <p:nvSpPr>
          <p:cNvPr id="4" name="Plassholder for lysbildenummer 3"/>
          <p:cNvSpPr>
            <a:spLocks noGrp="1"/>
          </p:cNvSpPr>
          <p:nvPr>
            <p:ph type="sldNum" sz="quarter" idx="5"/>
          </p:nvPr>
        </p:nvSpPr>
        <p:spPr/>
        <p:txBody>
          <a:bodyPr/>
          <a:lstStyle/>
          <a:p>
            <a:fld id="{36C01EB6-431A-4D29-8C90-026498388425}" type="slidenum">
              <a:rPr lang="nb-NO" smtClean="0"/>
              <a:t>3</a:t>
            </a:fld>
            <a:endParaRPr lang="nb-NO"/>
          </a:p>
        </p:txBody>
      </p:sp>
    </p:spTree>
    <p:extLst>
      <p:ext uri="{BB962C8B-B14F-4D97-AF65-F5344CB8AC3E}">
        <p14:creationId xmlns:p14="http://schemas.microsoft.com/office/powerpoint/2010/main" val="338293258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latin typeface="Calibri"/>
                <a:ea typeface="Calibri"/>
                <a:cs typeface="Calibri"/>
              </a:rPr>
              <a:t>Materialet</a:t>
            </a:r>
            <a:r>
              <a:rPr lang="en-US" dirty="0">
                <a:latin typeface="Calibri"/>
                <a:ea typeface="Calibri"/>
                <a:cs typeface="Calibri"/>
              </a:rPr>
              <a:t> </a:t>
            </a:r>
            <a:r>
              <a:rPr lang="en-US" dirty="0" err="1">
                <a:latin typeface="Calibri"/>
                <a:ea typeface="Calibri"/>
                <a:cs typeface="Calibri"/>
              </a:rPr>
              <a:t>vårt</a:t>
            </a:r>
            <a:r>
              <a:rPr lang="en-US" dirty="0">
                <a:latin typeface="Calibri"/>
                <a:ea typeface="Calibri"/>
                <a:cs typeface="Calibri"/>
              </a:rPr>
              <a:t> </a:t>
            </a:r>
            <a:r>
              <a:rPr lang="en-US" dirty="0" err="1">
                <a:latin typeface="Calibri"/>
                <a:ea typeface="Calibri"/>
                <a:cs typeface="Calibri"/>
              </a:rPr>
              <a:t>utvikles</a:t>
            </a:r>
            <a:r>
              <a:rPr lang="en-US" dirty="0">
                <a:latin typeface="Calibri"/>
                <a:ea typeface="Calibri"/>
                <a:cs typeface="Calibri"/>
              </a:rPr>
              <a:t> </a:t>
            </a:r>
            <a:r>
              <a:rPr lang="en-US" dirty="0" err="1">
                <a:latin typeface="Calibri"/>
                <a:ea typeface="Calibri"/>
                <a:cs typeface="Calibri"/>
              </a:rPr>
              <a:t>gjennom</a:t>
            </a:r>
            <a:r>
              <a:rPr lang="en-US" dirty="0">
                <a:latin typeface="Calibri"/>
                <a:ea typeface="Calibri"/>
                <a:cs typeface="Calibri"/>
              </a:rPr>
              <a:t> workshops </a:t>
            </a:r>
            <a:r>
              <a:rPr lang="en-US" dirty="0" err="1">
                <a:latin typeface="Calibri"/>
                <a:ea typeface="Calibri"/>
                <a:cs typeface="Calibri"/>
              </a:rPr>
              <a:t>som</a:t>
            </a:r>
            <a:r>
              <a:rPr lang="en-US" dirty="0">
                <a:latin typeface="Calibri"/>
                <a:ea typeface="Calibri"/>
                <a:cs typeface="Calibri"/>
              </a:rPr>
              <a:t> </a:t>
            </a:r>
            <a:r>
              <a:rPr lang="en-US" dirty="0" err="1">
                <a:latin typeface="Calibri"/>
                <a:ea typeface="Calibri"/>
                <a:cs typeface="Calibri"/>
              </a:rPr>
              <a:t>ledes</a:t>
            </a:r>
            <a:r>
              <a:rPr lang="en-US" dirty="0">
                <a:latin typeface="Calibri"/>
                <a:ea typeface="Calibri"/>
                <a:cs typeface="Calibri"/>
              </a:rPr>
              <a:t> av </a:t>
            </a:r>
            <a:r>
              <a:rPr lang="en-US" dirty="0" err="1">
                <a:latin typeface="Calibri"/>
                <a:ea typeface="Calibri"/>
                <a:cs typeface="Calibri"/>
              </a:rPr>
              <a:t>tradisjonshåndverkere</a:t>
            </a:r>
            <a:r>
              <a:rPr lang="en-US" dirty="0">
                <a:latin typeface="Calibri"/>
                <a:ea typeface="Calibri"/>
                <a:cs typeface="Calibri"/>
              </a:rPr>
              <a:t>. </a:t>
            </a:r>
            <a:r>
              <a:rPr lang="en-US" dirty="0" err="1">
                <a:latin typeface="Calibri"/>
                <a:ea typeface="Calibri"/>
                <a:cs typeface="Calibri"/>
              </a:rPr>
              <a:t>Elever</a:t>
            </a:r>
            <a:r>
              <a:rPr lang="en-US" dirty="0">
                <a:latin typeface="Calibri"/>
                <a:ea typeface="Calibri"/>
                <a:cs typeface="Calibri"/>
              </a:rPr>
              <a:t> </a:t>
            </a:r>
            <a:r>
              <a:rPr lang="en-US" dirty="0" err="1">
                <a:latin typeface="Calibri"/>
                <a:ea typeface="Calibri"/>
                <a:cs typeface="Calibri"/>
              </a:rPr>
              <a:t>og</a:t>
            </a:r>
            <a:r>
              <a:rPr lang="en-US" dirty="0">
                <a:latin typeface="Calibri"/>
                <a:ea typeface="Calibri"/>
                <a:cs typeface="Calibri"/>
              </a:rPr>
              <a:t> </a:t>
            </a:r>
            <a:r>
              <a:rPr lang="en-US" dirty="0" err="1">
                <a:latin typeface="Calibri"/>
                <a:ea typeface="Calibri"/>
                <a:cs typeface="Calibri"/>
              </a:rPr>
              <a:t>lærere</a:t>
            </a:r>
            <a:r>
              <a:rPr lang="en-US" dirty="0">
                <a:latin typeface="Calibri"/>
                <a:ea typeface="Calibri"/>
                <a:cs typeface="Calibri"/>
              </a:rPr>
              <a:t> </a:t>
            </a:r>
            <a:r>
              <a:rPr lang="en-US" dirty="0" err="1">
                <a:latin typeface="Calibri"/>
                <a:ea typeface="Calibri"/>
                <a:cs typeface="Calibri"/>
              </a:rPr>
              <a:t>som</a:t>
            </a:r>
            <a:r>
              <a:rPr lang="en-US" dirty="0">
                <a:latin typeface="Calibri"/>
                <a:ea typeface="Calibri"/>
                <a:cs typeface="Calibri"/>
              </a:rPr>
              <a:t> </a:t>
            </a:r>
            <a:r>
              <a:rPr lang="en-US" dirty="0" err="1">
                <a:latin typeface="Calibri"/>
                <a:ea typeface="Calibri"/>
                <a:cs typeface="Calibri"/>
              </a:rPr>
              <a:t>deltar</a:t>
            </a:r>
            <a:r>
              <a:rPr lang="en-US" dirty="0">
                <a:latin typeface="Calibri"/>
                <a:ea typeface="Calibri"/>
                <a:cs typeface="Calibri"/>
              </a:rPr>
              <a:t> </a:t>
            </a:r>
            <a:r>
              <a:rPr lang="en-US" dirty="0" err="1">
                <a:latin typeface="Calibri"/>
                <a:ea typeface="Calibri"/>
                <a:cs typeface="Calibri"/>
              </a:rPr>
              <a:t>gir</a:t>
            </a:r>
            <a:r>
              <a:rPr lang="en-US" dirty="0">
                <a:latin typeface="Calibri"/>
                <a:ea typeface="Calibri"/>
                <a:cs typeface="Calibri"/>
              </a:rPr>
              <a:t> </a:t>
            </a:r>
            <a:r>
              <a:rPr lang="en-US" dirty="0" err="1">
                <a:latin typeface="Calibri"/>
                <a:ea typeface="Calibri"/>
                <a:cs typeface="Calibri"/>
              </a:rPr>
              <a:t>oss</a:t>
            </a:r>
            <a:r>
              <a:rPr lang="en-US" dirty="0">
                <a:latin typeface="Calibri"/>
                <a:ea typeface="Calibri"/>
                <a:cs typeface="Calibri"/>
              </a:rPr>
              <a:t> </a:t>
            </a:r>
            <a:r>
              <a:rPr lang="en-US" dirty="0" err="1">
                <a:latin typeface="Calibri"/>
                <a:ea typeface="Calibri"/>
                <a:cs typeface="Calibri"/>
              </a:rPr>
              <a:t>tilbakmeldinger</a:t>
            </a:r>
            <a:r>
              <a:rPr lang="en-US" dirty="0">
                <a:latin typeface="Calibri"/>
                <a:ea typeface="Calibri"/>
                <a:cs typeface="Calibri"/>
              </a:rPr>
              <a:t> </a:t>
            </a:r>
            <a:r>
              <a:rPr lang="en-US" dirty="0" err="1">
                <a:latin typeface="Calibri"/>
                <a:ea typeface="Calibri"/>
                <a:cs typeface="Calibri"/>
              </a:rPr>
              <a:t>som</a:t>
            </a:r>
            <a:r>
              <a:rPr lang="en-US" dirty="0">
                <a:latin typeface="Calibri"/>
                <a:ea typeface="Calibri"/>
                <a:cs typeface="Calibri"/>
              </a:rPr>
              <a:t> </a:t>
            </a:r>
            <a:r>
              <a:rPr lang="en-US" dirty="0" err="1">
                <a:latin typeface="Calibri"/>
                <a:ea typeface="Calibri"/>
                <a:cs typeface="Calibri"/>
              </a:rPr>
              <a:t>bidrar</a:t>
            </a:r>
            <a:r>
              <a:rPr lang="en-US" dirty="0">
                <a:latin typeface="Calibri"/>
                <a:ea typeface="Calibri"/>
                <a:cs typeface="Calibri"/>
              </a:rPr>
              <a:t> </a:t>
            </a:r>
            <a:r>
              <a:rPr lang="en-US" dirty="0" err="1">
                <a:latin typeface="Calibri"/>
                <a:ea typeface="Calibri"/>
                <a:cs typeface="Calibri"/>
              </a:rPr>
              <a:t>til</a:t>
            </a:r>
            <a:r>
              <a:rPr lang="en-US" dirty="0">
                <a:latin typeface="Calibri"/>
                <a:ea typeface="Calibri"/>
                <a:cs typeface="Calibri"/>
              </a:rPr>
              <a:t> </a:t>
            </a:r>
            <a:r>
              <a:rPr lang="en-US" dirty="0" err="1">
                <a:latin typeface="Calibri"/>
                <a:ea typeface="Calibri"/>
                <a:cs typeface="Calibri"/>
              </a:rPr>
              <a:t>utvikling</a:t>
            </a:r>
            <a:r>
              <a:rPr lang="en-US" dirty="0">
                <a:latin typeface="Calibri"/>
                <a:ea typeface="Calibri"/>
                <a:cs typeface="Calibri"/>
              </a:rPr>
              <a:t> </a:t>
            </a:r>
            <a:r>
              <a:rPr lang="en-US" dirty="0" err="1">
                <a:latin typeface="Calibri"/>
                <a:ea typeface="Calibri"/>
                <a:cs typeface="Calibri"/>
              </a:rPr>
              <a:t>og</a:t>
            </a:r>
            <a:r>
              <a:rPr lang="en-US" dirty="0">
                <a:latin typeface="Calibri"/>
                <a:ea typeface="Calibri"/>
                <a:cs typeface="Calibri"/>
              </a:rPr>
              <a:t> </a:t>
            </a:r>
            <a:r>
              <a:rPr lang="en-US" dirty="0" err="1">
                <a:latin typeface="Calibri"/>
                <a:ea typeface="Calibri"/>
                <a:cs typeface="Calibri"/>
              </a:rPr>
              <a:t>tilpasning</a:t>
            </a:r>
            <a:r>
              <a:rPr lang="en-US" dirty="0">
                <a:latin typeface="Calibri"/>
                <a:ea typeface="Calibri"/>
                <a:cs typeface="Calibri"/>
              </a:rPr>
              <a:t> av </a:t>
            </a:r>
            <a:r>
              <a:rPr lang="en-US" dirty="0" err="1">
                <a:latin typeface="Calibri"/>
                <a:ea typeface="Calibri"/>
                <a:cs typeface="Calibri"/>
              </a:rPr>
              <a:t>materialet</a:t>
            </a:r>
            <a:r>
              <a:rPr lang="en-US" dirty="0">
                <a:latin typeface="Calibri"/>
                <a:ea typeface="Calibri"/>
                <a:cs typeface="Calibri"/>
              </a:rPr>
              <a:t>. Vi </a:t>
            </a:r>
            <a:r>
              <a:rPr lang="en-US" dirty="0" err="1">
                <a:latin typeface="Calibri"/>
                <a:ea typeface="Calibri"/>
                <a:cs typeface="Calibri"/>
              </a:rPr>
              <a:t>har</a:t>
            </a:r>
            <a:r>
              <a:rPr lang="en-US" dirty="0">
                <a:latin typeface="Calibri"/>
                <a:ea typeface="Calibri"/>
                <a:cs typeface="Calibri"/>
              </a:rPr>
              <a:t> </a:t>
            </a:r>
            <a:r>
              <a:rPr lang="en-US" dirty="0" err="1">
                <a:latin typeface="Calibri"/>
                <a:ea typeface="Calibri"/>
                <a:cs typeface="Calibri"/>
              </a:rPr>
              <a:t>også</a:t>
            </a:r>
            <a:r>
              <a:rPr lang="en-US" dirty="0">
                <a:latin typeface="Calibri"/>
                <a:ea typeface="Calibri"/>
                <a:cs typeface="Calibri"/>
              </a:rPr>
              <a:t> </a:t>
            </a:r>
            <a:r>
              <a:rPr lang="en-US" dirty="0" err="1">
                <a:latin typeface="Calibri"/>
                <a:ea typeface="Calibri"/>
                <a:cs typeface="Calibri"/>
              </a:rPr>
              <a:t>utviklet</a:t>
            </a:r>
            <a:r>
              <a:rPr lang="en-US" dirty="0">
                <a:latin typeface="Calibri"/>
                <a:ea typeface="Calibri"/>
                <a:cs typeface="Calibri"/>
              </a:rPr>
              <a:t> </a:t>
            </a:r>
            <a:r>
              <a:rPr lang="en-US" dirty="0" err="1">
                <a:latin typeface="Calibri"/>
                <a:ea typeface="Calibri"/>
                <a:cs typeface="Calibri"/>
              </a:rPr>
              <a:t>tilhørende</a:t>
            </a:r>
            <a:r>
              <a:rPr lang="en-US" dirty="0">
                <a:latin typeface="Calibri"/>
                <a:ea typeface="Calibri"/>
                <a:cs typeface="Calibri"/>
              </a:rPr>
              <a:t> </a:t>
            </a:r>
            <a:r>
              <a:rPr lang="en-US" dirty="0" err="1">
                <a:latin typeface="Calibri"/>
                <a:ea typeface="Calibri"/>
                <a:cs typeface="Calibri"/>
              </a:rPr>
              <a:t>verktøykasser</a:t>
            </a:r>
            <a:r>
              <a:rPr lang="en-US" dirty="0">
                <a:latin typeface="Calibri"/>
                <a:ea typeface="Calibri"/>
                <a:cs typeface="Calibri"/>
              </a:rPr>
              <a:t> </a:t>
            </a:r>
            <a:r>
              <a:rPr lang="en-US" dirty="0" err="1">
                <a:latin typeface="Calibri"/>
                <a:ea typeface="Calibri"/>
                <a:cs typeface="Calibri"/>
              </a:rPr>
              <a:t>som</a:t>
            </a:r>
            <a:r>
              <a:rPr lang="en-US" dirty="0">
                <a:latin typeface="Calibri"/>
                <a:ea typeface="Calibri"/>
                <a:cs typeface="Calibri"/>
              </a:rPr>
              <a:t> </a:t>
            </a:r>
            <a:r>
              <a:rPr lang="en-US" dirty="0" err="1">
                <a:latin typeface="Calibri"/>
                <a:ea typeface="Calibri"/>
                <a:cs typeface="Calibri"/>
              </a:rPr>
              <a:t>bidrar</a:t>
            </a:r>
            <a:r>
              <a:rPr lang="en-US" dirty="0">
                <a:latin typeface="Calibri"/>
                <a:ea typeface="Calibri"/>
                <a:cs typeface="Calibri"/>
              </a:rPr>
              <a:t> </a:t>
            </a:r>
            <a:r>
              <a:rPr lang="en-US" dirty="0" err="1">
                <a:latin typeface="Calibri"/>
                <a:ea typeface="Calibri"/>
                <a:cs typeface="Calibri"/>
              </a:rPr>
              <a:t>til</a:t>
            </a:r>
            <a:r>
              <a:rPr lang="en-US" dirty="0">
                <a:latin typeface="Calibri"/>
                <a:ea typeface="Calibri"/>
                <a:cs typeface="Calibri"/>
              </a:rPr>
              <a:t> at de </a:t>
            </a:r>
            <a:r>
              <a:rPr lang="en-US" dirty="0" err="1">
                <a:latin typeface="Calibri"/>
                <a:ea typeface="Calibri"/>
                <a:cs typeface="Calibri"/>
              </a:rPr>
              <a:t>som</a:t>
            </a:r>
            <a:r>
              <a:rPr lang="en-US" dirty="0">
                <a:latin typeface="Calibri"/>
                <a:ea typeface="Calibri"/>
                <a:cs typeface="Calibri"/>
              </a:rPr>
              <a:t> </a:t>
            </a:r>
            <a:r>
              <a:rPr lang="en-US" dirty="0" err="1">
                <a:latin typeface="Calibri"/>
                <a:ea typeface="Calibri"/>
                <a:cs typeface="Calibri"/>
              </a:rPr>
              <a:t>ikke</a:t>
            </a:r>
            <a:r>
              <a:rPr lang="en-US" dirty="0">
                <a:latin typeface="Calibri"/>
                <a:ea typeface="Calibri"/>
                <a:cs typeface="Calibri"/>
              </a:rPr>
              <a:t> </a:t>
            </a:r>
            <a:r>
              <a:rPr lang="en-US" dirty="0" err="1">
                <a:latin typeface="Calibri"/>
                <a:ea typeface="Calibri"/>
                <a:cs typeface="Calibri"/>
              </a:rPr>
              <a:t>har</a:t>
            </a:r>
            <a:r>
              <a:rPr lang="en-US" dirty="0">
                <a:latin typeface="Calibri"/>
                <a:ea typeface="Calibri"/>
                <a:cs typeface="Calibri"/>
              </a:rPr>
              <a:t> </a:t>
            </a:r>
            <a:r>
              <a:rPr lang="en-US" dirty="0" err="1">
                <a:latin typeface="Calibri"/>
                <a:ea typeface="Calibri"/>
                <a:cs typeface="Calibri"/>
              </a:rPr>
              <a:t>slike</a:t>
            </a:r>
            <a:r>
              <a:rPr lang="en-US" dirty="0">
                <a:latin typeface="Calibri"/>
                <a:ea typeface="Calibri"/>
                <a:cs typeface="Calibri"/>
              </a:rPr>
              <a:t> </a:t>
            </a:r>
            <a:r>
              <a:rPr lang="en-US" dirty="0" err="1">
                <a:latin typeface="Calibri"/>
                <a:ea typeface="Calibri"/>
                <a:cs typeface="Calibri"/>
              </a:rPr>
              <a:t>ressurser</a:t>
            </a:r>
            <a:r>
              <a:rPr lang="en-US" dirty="0">
                <a:latin typeface="Calibri"/>
                <a:ea typeface="Calibri"/>
                <a:cs typeface="Calibri"/>
              </a:rPr>
              <a:t> </a:t>
            </a:r>
            <a:r>
              <a:rPr lang="en-US" dirty="0" err="1">
                <a:latin typeface="Calibri"/>
                <a:ea typeface="Calibri"/>
                <a:cs typeface="Calibri"/>
              </a:rPr>
              <a:t>likevel</a:t>
            </a:r>
            <a:r>
              <a:rPr lang="en-US" dirty="0">
                <a:latin typeface="Calibri"/>
                <a:ea typeface="Calibri"/>
                <a:cs typeface="Calibri"/>
              </a:rPr>
              <a:t> </a:t>
            </a:r>
            <a:r>
              <a:rPr lang="en-US" dirty="0" err="1">
                <a:latin typeface="Calibri"/>
                <a:ea typeface="Calibri"/>
                <a:cs typeface="Calibri"/>
              </a:rPr>
              <a:t>kan</a:t>
            </a:r>
            <a:r>
              <a:rPr lang="en-US" dirty="0">
                <a:latin typeface="Calibri"/>
                <a:ea typeface="Calibri"/>
                <a:cs typeface="Calibri"/>
              </a:rPr>
              <a:t> </a:t>
            </a:r>
            <a:r>
              <a:rPr lang="en-US" dirty="0" err="1">
                <a:latin typeface="Calibri"/>
                <a:ea typeface="Calibri"/>
                <a:cs typeface="Calibri"/>
              </a:rPr>
              <a:t>benytte</a:t>
            </a:r>
            <a:r>
              <a:rPr lang="en-US" dirty="0">
                <a:latin typeface="Calibri"/>
                <a:ea typeface="Calibri"/>
                <a:cs typeface="Calibri"/>
              </a:rPr>
              <a:t> seg av tilbudet. Vi er </a:t>
            </a:r>
            <a:r>
              <a:rPr lang="en-US" dirty="0" err="1">
                <a:latin typeface="Calibri"/>
                <a:ea typeface="Calibri"/>
                <a:cs typeface="Calibri"/>
              </a:rPr>
              <a:t>ferdig</a:t>
            </a:r>
            <a:r>
              <a:rPr lang="en-US" dirty="0">
                <a:latin typeface="Calibri"/>
                <a:ea typeface="Calibri"/>
                <a:cs typeface="Calibri"/>
              </a:rPr>
              <a:t> med </a:t>
            </a:r>
            <a:r>
              <a:rPr lang="en-US" dirty="0" err="1">
                <a:latin typeface="Calibri"/>
                <a:ea typeface="Calibri"/>
                <a:cs typeface="Calibri"/>
              </a:rPr>
              <a:t>støtteperioden</a:t>
            </a:r>
            <a:r>
              <a:rPr lang="en-US" dirty="0">
                <a:latin typeface="Calibri"/>
                <a:ea typeface="Calibri"/>
                <a:cs typeface="Calibri"/>
              </a:rPr>
              <a:t>, </a:t>
            </a:r>
            <a:r>
              <a:rPr lang="en-US" dirty="0" err="1">
                <a:latin typeface="Calibri"/>
                <a:ea typeface="Calibri"/>
                <a:cs typeface="Calibri"/>
              </a:rPr>
              <a:t>og</a:t>
            </a:r>
            <a:r>
              <a:rPr lang="en-US" dirty="0">
                <a:latin typeface="Calibri"/>
                <a:ea typeface="Calibri"/>
                <a:cs typeface="Calibri"/>
              </a:rPr>
              <a:t> ser </a:t>
            </a:r>
            <a:r>
              <a:rPr lang="en-US" dirty="0" err="1">
                <a:latin typeface="Calibri"/>
                <a:ea typeface="Calibri"/>
                <a:cs typeface="Calibri"/>
              </a:rPr>
              <a:t>samtidig</a:t>
            </a:r>
            <a:r>
              <a:rPr lang="en-US" dirty="0">
                <a:latin typeface="Calibri"/>
                <a:ea typeface="Calibri"/>
                <a:cs typeface="Calibri"/>
              </a:rPr>
              <a:t> </a:t>
            </a:r>
            <a:r>
              <a:rPr lang="en-US" dirty="0" err="1">
                <a:latin typeface="Calibri"/>
                <a:ea typeface="Calibri"/>
                <a:cs typeface="Calibri"/>
              </a:rPr>
              <a:t>helt</a:t>
            </a:r>
            <a:r>
              <a:rPr lang="en-US" dirty="0">
                <a:latin typeface="Calibri"/>
                <a:ea typeface="Calibri"/>
                <a:cs typeface="Calibri"/>
              </a:rPr>
              <a:t> </a:t>
            </a:r>
            <a:r>
              <a:rPr lang="en-US" dirty="0" err="1">
                <a:latin typeface="Calibri"/>
                <a:ea typeface="Calibri"/>
                <a:cs typeface="Calibri"/>
              </a:rPr>
              <a:t>i</a:t>
            </a:r>
            <a:r>
              <a:rPr lang="en-US" dirty="0">
                <a:latin typeface="Calibri"/>
                <a:ea typeface="Calibri"/>
                <a:cs typeface="Calibri"/>
              </a:rPr>
              <a:t> </a:t>
            </a:r>
            <a:r>
              <a:rPr lang="en-US" dirty="0" err="1">
                <a:latin typeface="Calibri"/>
                <a:ea typeface="Calibri"/>
                <a:cs typeface="Calibri"/>
              </a:rPr>
              <a:t>startfasen</a:t>
            </a:r>
            <a:r>
              <a:rPr lang="en-US" dirty="0">
                <a:latin typeface="Calibri"/>
                <a:ea typeface="Calibri"/>
                <a:cs typeface="Calibri"/>
              </a:rPr>
              <a:t> av </a:t>
            </a:r>
            <a:r>
              <a:rPr lang="en-US" dirty="0" err="1">
                <a:latin typeface="Calibri"/>
                <a:ea typeface="Calibri"/>
                <a:cs typeface="Calibri"/>
              </a:rPr>
              <a:t>distribusjon</a:t>
            </a:r>
            <a:r>
              <a:rPr lang="en-US" dirty="0">
                <a:latin typeface="Calibri"/>
                <a:ea typeface="Calibri"/>
                <a:cs typeface="Calibri"/>
              </a:rPr>
              <a:t> </a:t>
            </a:r>
            <a:r>
              <a:rPr lang="en-US" dirty="0" err="1">
                <a:latin typeface="Calibri"/>
                <a:ea typeface="Calibri"/>
                <a:cs typeface="Calibri"/>
              </a:rPr>
              <a:t>og</a:t>
            </a:r>
            <a:r>
              <a:rPr lang="en-US" dirty="0">
                <a:latin typeface="Calibri"/>
                <a:ea typeface="Calibri"/>
                <a:cs typeface="Calibri"/>
              </a:rPr>
              <a:t> </a:t>
            </a:r>
            <a:r>
              <a:rPr lang="en-US" dirty="0" err="1">
                <a:latin typeface="Calibri"/>
                <a:ea typeface="Calibri"/>
                <a:cs typeface="Calibri"/>
              </a:rPr>
              <a:t>selvstendig</a:t>
            </a:r>
            <a:r>
              <a:rPr lang="en-US" dirty="0">
                <a:latin typeface="Calibri"/>
                <a:ea typeface="Calibri"/>
                <a:cs typeface="Calibri"/>
              </a:rPr>
              <a:t> bruk av </a:t>
            </a:r>
            <a:r>
              <a:rPr lang="en-US" dirty="0" err="1">
                <a:latin typeface="Calibri"/>
                <a:ea typeface="Calibri"/>
                <a:cs typeface="Calibri"/>
              </a:rPr>
              <a:t>materialet</a:t>
            </a:r>
            <a:r>
              <a:rPr lang="en-US" dirty="0">
                <a:latin typeface="Calibri"/>
                <a:ea typeface="Calibri"/>
                <a:cs typeface="Calibri"/>
              </a:rPr>
              <a:t>.</a:t>
            </a:r>
          </a:p>
          <a:p>
            <a:endParaRPr lang="en-US">
              <a:latin typeface="Calibri"/>
              <a:ea typeface="Calibri"/>
              <a:cs typeface="Calibri"/>
            </a:endParaRPr>
          </a:p>
          <a:p>
            <a:endParaRPr lang="en-US">
              <a:latin typeface="Calibri"/>
              <a:ea typeface="Calibri"/>
              <a:cs typeface="Calibri"/>
            </a:endParaRPr>
          </a:p>
          <a:p>
            <a:endParaRPr lang="en-US">
              <a:latin typeface="Calibri"/>
              <a:ea typeface="Calibri"/>
              <a:cs typeface="Calibri"/>
            </a:endParaRPr>
          </a:p>
        </p:txBody>
      </p:sp>
      <p:sp>
        <p:nvSpPr>
          <p:cNvPr id="4" name="Slide Number Placeholder 3"/>
          <p:cNvSpPr>
            <a:spLocks noGrp="1"/>
          </p:cNvSpPr>
          <p:nvPr>
            <p:ph type="sldNum" sz="quarter" idx="5"/>
          </p:nvPr>
        </p:nvSpPr>
        <p:spPr/>
        <p:txBody>
          <a:bodyPr/>
          <a:lstStyle/>
          <a:p>
            <a:fld id="{36C01EB6-431A-4D29-8C90-026498388425}" type="slidenum">
              <a:rPr lang="nb-NO" smtClean="0"/>
              <a:t>4</a:t>
            </a:fld>
            <a:endParaRPr lang="nb-NO"/>
          </a:p>
        </p:txBody>
      </p:sp>
    </p:spTree>
    <p:extLst>
      <p:ext uri="{BB962C8B-B14F-4D97-AF65-F5344CB8AC3E}">
        <p14:creationId xmlns:p14="http://schemas.microsoft.com/office/powerpoint/2010/main" val="319315983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a:t>I tillegg til stimuleringsmidler gjennom Sparebankstiftelsen DNB og Kulturskolerådet, er vi avhengig av å bygge nye samarbeidsstrukturer for å videreføre og nå ut med tilbudet. </a:t>
            </a:r>
          </a:p>
          <a:p>
            <a:endParaRPr lang="nb-NO"/>
          </a:p>
          <a:p>
            <a:r>
              <a:rPr lang="nb-NO"/>
              <a:t>Spørsmål:</a:t>
            </a:r>
          </a:p>
          <a:p>
            <a:endParaRPr lang="nb-NO"/>
          </a:p>
          <a:p>
            <a:r>
              <a:rPr lang="nb-NO"/>
              <a:t>Vi leter etter strukturer som gjør det lettere å dele på  tvers av kommuner.</a:t>
            </a:r>
          </a:p>
          <a:p>
            <a:endParaRPr lang="nb-NO"/>
          </a:p>
          <a:p>
            <a:r>
              <a:rPr lang="nb-NO"/>
              <a:t>Vi leter etter de som har hjerter som brenner for kulturarven og som ser at samarbeid kan være vinn-vinn</a:t>
            </a:r>
          </a:p>
          <a:p>
            <a:endParaRPr lang="nb-NO"/>
          </a:p>
          <a:p>
            <a:r>
              <a:rPr lang="nb-NO"/>
              <a:t>Kan DKS være strukturen som får prosjektet ut i skolene?</a:t>
            </a:r>
          </a:p>
          <a:p>
            <a:r>
              <a:rPr lang="nb-NO"/>
              <a:t>Ev. Den kulturelle sandkassen? (barnehage, ikke alle kommuner har dette)</a:t>
            </a:r>
          </a:p>
          <a:p>
            <a:endParaRPr lang="nb-NO"/>
          </a:p>
          <a:p>
            <a:r>
              <a:rPr lang="nb-NO"/>
              <a:t>Hva med </a:t>
            </a:r>
            <a:r>
              <a:rPr lang="nb-NO" err="1"/>
              <a:t>Vgs</a:t>
            </a:r>
            <a:r>
              <a:rPr lang="nb-NO"/>
              <a:t>: Kan vi få til et direkte samarbeid med håndverkslinjer? </a:t>
            </a:r>
          </a:p>
          <a:p>
            <a:endParaRPr lang="nb-NO"/>
          </a:p>
          <a:p>
            <a:r>
              <a:rPr lang="nb-NO"/>
              <a:t>Hva med UH sektor: kan det legges bedre til rette for videreutdanning i tradisjonshåndverksfag for lærere (tilbud som på Rauland) med tilhørende støtteordninger. (søknad om støtte nå flyttet til kommune i stedet for </a:t>
            </a:r>
            <a:r>
              <a:rPr lang="nb-NO" err="1"/>
              <a:t>udir</a:t>
            </a:r>
            <a:r>
              <a:rPr lang="nb-NO"/>
              <a:t>)</a:t>
            </a:r>
          </a:p>
          <a:p>
            <a:endParaRPr lang="nb-NO"/>
          </a:p>
          <a:p>
            <a:endParaRPr lang="nb-NO"/>
          </a:p>
        </p:txBody>
      </p:sp>
      <p:sp>
        <p:nvSpPr>
          <p:cNvPr id="4" name="Plassholder for lysbildenummer 3"/>
          <p:cNvSpPr>
            <a:spLocks noGrp="1"/>
          </p:cNvSpPr>
          <p:nvPr>
            <p:ph type="sldNum" sz="quarter" idx="5"/>
          </p:nvPr>
        </p:nvSpPr>
        <p:spPr/>
        <p:txBody>
          <a:bodyPr/>
          <a:lstStyle/>
          <a:p>
            <a:fld id="{36C01EB6-431A-4D29-8C90-026498388425}" type="slidenum">
              <a:rPr lang="nb-NO" smtClean="0"/>
              <a:t>5</a:t>
            </a:fld>
            <a:endParaRPr lang="nb-NO"/>
          </a:p>
        </p:txBody>
      </p:sp>
    </p:spTree>
    <p:extLst>
      <p:ext uri="{BB962C8B-B14F-4D97-AF65-F5344CB8AC3E}">
        <p14:creationId xmlns:p14="http://schemas.microsoft.com/office/powerpoint/2010/main" val="240626298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a:defRPr/>
            </a:pPr>
            <a:r>
              <a:rPr lang="nb-NO"/>
              <a:t>Vennesla kulturskole er en samarbeidspartner i prosjektet. Vi har ulike utgangspunkter: Lene har en kunstavdeling som er omtrent like stor som hele min kulturskole, og jeg har ingen fast tilbud innen kunst. Og mangel på tilbud var også utgangspunkt for vårt samarbeid, for det var derfor jeg ringte til Lene og spurte om råd.  Felles for oss er, at vi har mange baller i luften og har en hektisk arbeidshverdag.</a:t>
            </a:r>
          </a:p>
          <a:p>
            <a:pPr>
              <a:defRPr/>
            </a:pPr>
            <a:endParaRPr lang="nb-NO"/>
          </a:p>
          <a:p>
            <a:pPr>
              <a:defRPr/>
            </a:pPr>
            <a:r>
              <a:rPr lang="nb-NO"/>
              <a:t>Hvordan har vi organisert samarbeidet? Vi møtes jevnlig på arbeidsmøter, tidvis ukentlig. Lene har den kunstfaglige kompetansen, nettverk, og er visjonæren og initiativtager i prosjektet. Administrasjon er kompetanse vi begge to har, og det gjør også at vi kan avlaste hverandre og bytte oppgaver underveis. Mitt ansvar har vært elevinntak, søknadskriving, markedsføring og øvrige </a:t>
            </a:r>
            <a:r>
              <a:rPr lang="nb-NO" err="1"/>
              <a:t>admin</a:t>
            </a:r>
            <a:r>
              <a:rPr lang="nb-NO"/>
              <a:t>-oppgaver så som kommunikasjon med håndverkere og andre medvirkende.</a:t>
            </a:r>
          </a:p>
          <a:p>
            <a:pPr>
              <a:defRPr/>
            </a:pPr>
            <a:endParaRPr lang="nb-NO"/>
          </a:p>
          <a:p>
            <a:pPr>
              <a:defRPr/>
            </a:pPr>
            <a:r>
              <a:rPr lang="nb-NO"/>
              <a:t>Hva betyr dette samarbeid for Vennesla kulturskole? Samarbeid med Lene og kunstavdeling på </a:t>
            </a:r>
            <a:r>
              <a:rPr lang="nb-NO" err="1"/>
              <a:t>Knuden</a:t>
            </a:r>
            <a:r>
              <a:rPr lang="nb-NO"/>
              <a:t> har gitt store positive ringvirkninger for det unge kunstmiljøet i Vennesla. Vi har fortsatt ikke fast tilbud, men med ulike løsninger, blant annet i samarbeid med Lenes kunstavdeling, har vi klart skape et miljø (25 unge kunstnere med 44 verk har akkurat nå UKM-utstilling). Lene deler raust av sin kompetanse, jeg har lært mye om faget, fått større nettverk, ideer og verktøy som jeg kan bruke i mitt arbeid.</a:t>
            </a:r>
          </a:p>
          <a:p>
            <a:pPr>
              <a:defRPr/>
            </a:pPr>
            <a:endParaRPr lang="nb-NO"/>
          </a:p>
          <a:p>
            <a:pPr>
              <a:defRPr/>
            </a:pPr>
            <a:r>
              <a:rPr lang="nb-NO"/>
              <a:t>Vi har brukt samme filmskaper hele veien og gjort flere prosjekter med samme håndverker. Det gjør at vi kan bygge på kompetansen de har, og lære av det. Samarbeidspartnere blir godt kjent med prosjektet, og det gjør at samarbeid fungerer godt.</a:t>
            </a:r>
          </a:p>
          <a:p>
            <a:pPr>
              <a:defRPr/>
            </a:pPr>
            <a:endParaRPr lang="nb-NO"/>
          </a:p>
          <a:p>
            <a:pPr>
              <a:defRPr/>
            </a:pPr>
            <a:endParaRPr lang="nb-NO"/>
          </a:p>
          <a:p>
            <a:pPr>
              <a:defRPr/>
            </a:pPr>
            <a:r>
              <a:rPr lang="nb-NO"/>
              <a:t>Vi er i gang med dialog med skoler i Kristiansand og Vennesla og kartlegger utprøvingsmuligheter for å videreføre prosjektet.</a:t>
            </a:r>
          </a:p>
          <a:p>
            <a:pPr marL="0" marR="0" lvl="0" indent="0" algn="l" defTabSz="914400">
              <a:lnSpc>
                <a:spcPct val="100000"/>
              </a:lnSpc>
              <a:spcBef>
                <a:spcPts val="0"/>
              </a:spcBef>
              <a:spcAft>
                <a:spcPts val="0"/>
              </a:spcAft>
              <a:buClrTx/>
              <a:buSzTx/>
              <a:buFontTx/>
              <a:buNone/>
              <a:tabLst/>
              <a:defRPr/>
            </a:pPr>
            <a:endParaRPr lang="nb-NO"/>
          </a:p>
          <a:p>
            <a:pPr>
              <a:defRPr/>
            </a:pPr>
            <a:r>
              <a:rPr lang="nb-NO"/>
              <a:t>Prosjektet har vært populært: vi har rekruttert elever fra begge kommuner og brukt ventelister aktivt i rekrutteringsarbeid. Og da har vi faktisk endt med å skape venteliste til Material Genial!</a:t>
            </a:r>
          </a:p>
          <a:p>
            <a:pPr>
              <a:defRPr/>
            </a:pPr>
            <a:endParaRPr lang="nb-NO"/>
          </a:p>
          <a:p>
            <a:pPr>
              <a:defRPr/>
            </a:pPr>
            <a:endParaRPr lang="nb-NO"/>
          </a:p>
        </p:txBody>
      </p:sp>
      <p:sp>
        <p:nvSpPr>
          <p:cNvPr id="4" name="Plassholder for lysbildenummer 3"/>
          <p:cNvSpPr>
            <a:spLocks noGrp="1"/>
          </p:cNvSpPr>
          <p:nvPr>
            <p:ph type="sldNum" sz="quarter" idx="5"/>
          </p:nvPr>
        </p:nvSpPr>
        <p:spPr/>
        <p:txBody>
          <a:bodyPr/>
          <a:lstStyle/>
          <a:p>
            <a:fld id="{36C01EB6-431A-4D29-8C90-026498388425}" type="slidenum">
              <a:rPr lang="nb-NO" smtClean="0"/>
              <a:t>6</a:t>
            </a:fld>
            <a:endParaRPr lang="nb-NO"/>
          </a:p>
        </p:txBody>
      </p:sp>
    </p:spTree>
    <p:extLst>
      <p:ext uri="{BB962C8B-B14F-4D97-AF65-F5344CB8AC3E}">
        <p14:creationId xmlns:p14="http://schemas.microsoft.com/office/powerpoint/2010/main" val="221781460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a:p>
            <a:pPr marL="0" marR="0" lvl="0" indent="0" algn="l" defTabSz="914400" rtl="0" eaLnBrk="1" fontAlgn="auto" latinLnBrk="0" hangingPunct="1">
              <a:lnSpc>
                <a:spcPct val="100000"/>
              </a:lnSpc>
              <a:spcBef>
                <a:spcPts val="0"/>
              </a:spcBef>
              <a:spcAft>
                <a:spcPts val="0"/>
              </a:spcAft>
              <a:buClrTx/>
              <a:buSzTx/>
              <a:buFontTx/>
              <a:buNone/>
              <a:tabLst/>
              <a:defRPr/>
            </a:pPr>
            <a:r>
              <a:rPr lang="nb-NO"/>
              <a:t>NETTSIDE og annen publisering:</a:t>
            </a:r>
          </a:p>
          <a:p>
            <a:pPr marL="0" marR="0" lvl="0" indent="0" algn="l" defTabSz="914400" rtl="0" eaLnBrk="1" fontAlgn="auto" latinLnBrk="0" hangingPunct="1">
              <a:lnSpc>
                <a:spcPct val="100000"/>
              </a:lnSpc>
              <a:spcBef>
                <a:spcPts val="0"/>
              </a:spcBef>
              <a:spcAft>
                <a:spcPts val="0"/>
              </a:spcAft>
              <a:buClrTx/>
              <a:buSzTx/>
              <a:buFontTx/>
              <a:buNone/>
              <a:tabLst/>
              <a:defRPr/>
            </a:pPr>
            <a:r>
              <a:rPr lang="nb-NO"/>
              <a:t>materialgenial.no som nettressurs, kontaktinfo og inngang til prosjektet.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a:p>
          <a:p>
            <a:pPr>
              <a:defRPr/>
            </a:pPr>
            <a:r>
              <a:rPr lang="nb-NO"/>
              <a:t>Kvalitet og relevans: : fortsette dialog med profesjonelle håndverkere, elever og lærere</a:t>
            </a:r>
          </a:p>
          <a:p>
            <a:pPr>
              <a:defRPr/>
            </a:pPr>
            <a:r>
              <a:rPr lang="nb-NO"/>
              <a:t>Sikre brukervennlighet, relevans for målgruppen, elevmedvirkning og gode løsninger for gjennomføring som støtter læreres veiledningsarbeid!</a:t>
            </a:r>
          </a:p>
          <a:p>
            <a:pPr>
              <a:defRPr/>
            </a:pPr>
            <a:endParaRPr lang="nb-NO"/>
          </a:p>
          <a:p>
            <a:pPr>
              <a:defRPr/>
            </a:pPr>
            <a:r>
              <a:rPr lang="nb-NO"/>
              <a:t>Langsiktighet: Hele tiden jobbe med ulike muligheter for videreføring: Samarbeide, oppdatere, vedlikeholde</a:t>
            </a:r>
            <a:br>
              <a:rPr lang="nb-NO">
                <a:cs typeface="+mn-lt"/>
              </a:rPr>
            </a:br>
            <a:endParaRPr lang="nb-NO"/>
          </a:p>
          <a:p>
            <a:pPr>
              <a:defRPr/>
            </a:pPr>
            <a:r>
              <a:rPr lang="nb-NO">
                <a:cs typeface="+mn-lt"/>
              </a:rPr>
              <a:t>Tiltak:</a:t>
            </a:r>
          </a:p>
          <a:p>
            <a:pPr>
              <a:defRPr/>
            </a:pPr>
            <a:r>
              <a:rPr lang="nb-NO"/>
              <a:t>At Kulturskolerådet bidrar med å få inn midler til utlysninger som er øremerket kulturskole, er essensielt. Uten denne støtten, hadde vi ikke kommet i gang. </a:t>
            </a:r>
          </a:p>
          <a:p>
            <a:pPr>
              <a:defRPr/>
            </a:pPr>
            <a:r>
              <a:rPr lang="nb-NO"/>
              <a:t>Samtidig bruker vi tid på å lete og søke andre steder. Egne muligheter til søknader kan være begrenset. Da kan løsningen være samarbeidspartnere som allerede har etablert støtte på offentlig budsjett eller samarbeidspartnere utenfor det kommunale som kan være mottaker av støtte.  </a:t>
            </a:r>
          </a:p>
          <a:p>
            <a:endParaRPr lang="nb-NO"/>
          </a:p>
        </p:txBody>
      </p:sp>
      <p:sp>
        <p:nvSpPr>
          <p:cNvPr id="4" name="Plassholder for lysbildenummer 3"/>
          <p:cNvSpPr>
            <a:spLocks noGrp="1"/>
          </p:cNvSpPr>
          <p:nvPr>
            <p:ph type="sldNum" sz="quarter" idx="5"/>
          </p:nvPr>
        </p:nvSpPr>
        <p:spPr/>
        <p:txBody>
          <a:bodyPr/>
          <a:lstStyle/>
          <a:p>
            <a:fld id="{36C01EB6-431A-4D29-8C90-026498388425}" type="slidenum">
              <a:rPr lang="nb-NO" smtClean="0"/>
              <a:t>7</a:t>
            </a:fld>
            <a:endParaRPr lang="nb-NO"/>
          </a:p>
        </p:txBody>
      </p:sp>
    </p:spTree>
    <p:extLst>
      <p:ext uri="{BB962C8B-B14F-4D97-AF65-F5344CB8AC3E}">
        <p14:creationId xmlns:p14="http://schemas.microsoft.com/office/powerpoint/2010/main" val="32566491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nb-NO"/>
              <a:t>Klikk for å redigere tittelstil</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US"/>
          </a:p>
        </p:txBody>
      </p:sp>
      <p:sp>
        <p:nvSpPr>
          <p:cNvPr id="4" name="Date Placeholder 3"/>
          <p:cNvSpPr>
            <a:spLocks noGrp="1"/>
          </p:cNvSpPr>
          <p:nvPr>
            <p:ph type="dt" sz="half" idx="10"/>
          </p:nvPr>
        </p:nvSpPr>
        <p:spPr/>
        <p:txBody>
          <a:bodyPr/>
          <a:lstStyle/>
          <a:p>
            <a:fld id="{FF7A9C5B-9CCA-4D75-83A7-6D9C90FA75CD}" type="datetimeFigureOut">
              <a:rPr lang="nb-NO" smtClean="0"/>
              <a:t>12.02.2026</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E6F856A5-D291-4FFB-B149-AF83AD071AF3}" type="slidenum">
              <a:rPr lang="nb-NO" smtClean="0"/>
              <a:t>‹#›</a:t>
            </a:fld>
            <a:endParaRPr lang="nb-NO"/>
          </a:p>
        </p:txBody>
      </p:sp>
    </p:spTree>
    <p:extLst>
      <p:ext uri="{BB962C8B-B14F-4D97-AF65-F5344CB8AC3E}">
        <p14:creationId xmlns:p14="http://schemas.microsoft.com/office/powerpoint/2010/main" val="1088159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endParaRPr lang="en-US"/>
          </a:p>
        </p:txBody>
      </p:sp>
      <p:sp>
        <p:nvSpPr>
          <p:cNvPr id="3" name="Content Placeholder 2"/>
          <p:cNvSpPr>
            <a:spLocks noGrp="1"/>
          </p:cNvSpPr>
          <p:nvPr>
            <p:ph idx="1"/>
          </p:nvPr>
        </p:nvSpPr>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4" name="Date Placeholder 3"/>
          <p:cNvSpPr>
            <a:spLocks noGrp="1"/>
          </p:cNvSpPr>
          <p:nvPr>
            <p:ph type="dt" sz="half" idx="10"/>
          </p:nvPr>
        </p:nvSpPr>
        <p:spPr/>
        <p:txBody>
          <a:bodyPr/>
          <a:lstStyle/>
          <a:p>
            <a:fld id="{FF7A9C5B-9CCA-4D75-83A7-6D9C90FA75CD}" type="datetimeFigureOut">
              <a:rPr lang="nb-NO" smtClean="0"/>
              <a:t>12.02.2026</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E6F856A5-D291-4FFB-B149-AF83AD071AF3}" type="slidenum">
              <a:rPr lang="nb-NO" smtClean="0"/>
              <a:t>‹#›</a:t>
            </a:fld>
            <a:endParaRPr lang="nb-NO"/>
          </a:p>
        </p:txBody>
      </p:sp>
    </p:spTree>
    <p:extLst>
      <p:ext uri="{BB962C8B-B14F-4D97-AF65-F5344CB8AC3E}">
        <p14:creationId xmlns:p14="http://schemas.microsoft.com/office/powerpoint/2010/main" val="9249568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Deloverskrift">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nb-NO"/>
              <a:t>Klikk for å redigere tittelstil</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nb-NO"/>
              <a:t>Klikk for å redigere tekststiler i malen</a:t>
            </a:r>
          </a:p>
        </p:txBody>
      </p:sp>
      <p:sp>
        <p:nvSpPr>
          <p:cNvPr id="4" name="Date Placeholder 3"/>
          <p:cNvSpPr>
            <a:spLocks noGrp="1"/>
          </p:cNvSpPr>
          <p:nvPr>
            <p:ph type="dt" sz="half" idx="10"/>
          </p:nvPr>
        </p:nvSpPr>
        <p:spPr/>
        <p:txBody>
          <a:bodyPr/>
          <a:lstStyle/>
          <a:p>
            <a:fld id="{FF7A9C5B-9CCA-4D75-83A7-6D9C90FA75CD}" type="datetimeFigureOut">
              <a:rPr lang="nb-NO" smtClean="0"/>
              <a:t>12.02.2026</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E6F856A5-D291-4FFB-B149-AF83AD071AF3}" type="slidenum">
              <a:rPr lang="nb-NO" smtClean="0"/>
              <a:t>‹#›</a:t>
            </a:fld>
            <a:endParaRPr lang="nb-NO"/>
          </a:p>
        </p:txBody>
      </p:sp>
    </p:spTree>
    <p:extLst>
      <p:ext uri="{BB962C8B-B14F-4D97-AF65-F5344CB8AC3E}">
        <p14:creationId xmlns:p14="http://schemas.microsoft.com/office/powerpoint/2010/main" val="11747993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5" name="Date Placeholder 4"/>
          <p:cNvSpPr>
            <a:spLocks noGrp="1"/>
          </p:cNvSpPr>
          <p:nvPr>
            <p:ph type="dt" sz="half" idx="10"/>
          </p:nvPr>
        </p:nvSpPr>
        <p:spPr/>
        <p:txBody>
          <a:bodyPr/>
          <a:lstStyle/>
          <a:p>
            <a:fld id="{FF7A9C5B-9CCA-4D75-83A7-6D9C90FA75CD}" type="datetimeFigureOut">
              <a:rPr lang="nb-NO" smtClean="0"/>
              <a:t>12.02.2026</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E6F856A5-D291-4FFB-B149-AF83AD071AF3}" type="slidenum">
              <a:rPr lang="nb-NO" smtClean="0"/>
              <a:t>‹#›</a:t>
            </a:fld>
            <a:endParaRPr lang="nb-NO"/>
          </a:p>
        </p:txBody>
      </p:sp>
    </p:spTree>
    <p:extLst>
      <p:ext uri="{BB962C8B-B14F-4D97-AF65-F5344CB8AC3E}">
        <p14:creationId xmlns:p14="http://schemas.microsoft.com/office/powerpoint/2010/main" val="22421066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nb-NO"/>
              <a:t>Klikk for å redigere tittelstil</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4" name="Content Placeholder 3"/>
          <p:cNvSpPr>
            <a:spLocks noGrp="1"/>
          </p:cNvSpPr>
          <p:nvPr>
            <p:ph sz="half" idx="2"/>
          </p:nvPr>
        </p:nvSpPr>
        <p:spPr>
          <a:xfrm>
            <a:off x="839788" y="2505075"/>
            <a:ext cx="5157787" cy="368458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6" name="Content Placeholder 5"/>
          <p:cNvSpPr>
            <a:spLocks noGrp="1"/>
          </p:cNvSpPr>
          <p:nvPr>
            <p:ph sz="quarter" idx="4"/>
          </p:nvPr>
        </p:nvSpPr>
        <p:spPr>
          <a:xfrm>
            <a:off x="6172200" y="2505075"/>
            <a:ext cx="5183188" cy="368458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7" name="Date Placeholder 6"/>
          <p:cNvSpPr>
            <a:spLocks noGrp="1"/>
          </p:cNvSpPr>
          <p:nvPr>
            <p:ph type="dt" sz="half" idx="10"/>
          </p:nvPr>
        </p:nvSpPr>
        <p:spPr/>
        <p:txBody>
          <a:bodyPr/>
          <a:lstStyle/>
          <a:p>
            <a:fld id="{FF7A9C5B-9CCA-4D75-83A7-6D9C90FA75CD}" type="datetimeFigureOut">
              <a:rPr lang="nb-NO" smtClean="0"/>
              <a:t>12.02.2026</a:t>
            </a:fld>
            <a:endParaRPr lang="nb-NO"/>
          </a:p>
        </p:txBody>
      </p:sp>
      <p:sp>
        <p:nvSpPr>
          <p:cNvPr id="8" name="Footer Placeholder 7"/>
          <p:cNvSpPr>
            <a:spLocks noGrp="1"/>
          </p:cNvSpPr>
          <p:nvPr>
            <p:ph type="ftr" sz="quarter" idx="11"/>
          </p:nvPr>
        </p:nvSpPr>
        <p:spPr/>
        <p:txBody>
          <a:bodyPr/>
          <a:lstStyle/>
          <a:p>
            <a:endParaRPr lang="nb-NO"/>
          </a:p>
        </p:txBody>
      </p:sp>
      <p:sp>
        <p:nvSpPr>
          <p:cNvPr id="9" name="Slide Number Placeholder 8"/>
          <p:cNvSpPr>
            <a:spLocks noGrp="1"/>
          </p:cNvSpPr>
          <p:nvPr>
            <p:ph type="sldNum" sz="quarter" idx="12"/>
          </p:nvPr>
        </p:nvSpPr>
        <p:spPr/>
        <p:txBody>
          <a:bodyPr/>
          <a:lstStyle/>
          <a:p>
            <a:fld id="{E6F856A5-D291-4FFB-B149-AF83AD071AF3}" type="slidenum">
              <a:rPr lang="nb-NO" smtClean="0"/>
              <a:t>‹#›</a:t>
            </a:fld>
            <a:endParaRPr lang="nb-NO"/>
          </a:p>
        </p:txBody>
      </p:sp>
    </p:spTree>
    <p:extLst>
      <p:ext uri="{BB962C8B-B14F-4D97-AF65-F5344CB8AC3E}">
        <p14:creationId xmlns:p14="http://schemas.microsoft.com/office/powerpoint/2010/main" val="33909745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endParaRPr lang="en-US"/>
          </a:p>
        </p:txBody>
      </p:sp>
      <p:sp>
        <p:nvSpPr>
          <p:cNvPr id="3" name="Date Placeholder 2"/>
          <p:cNvSpPr>
            <a:spLocks noGrp="1"/>
          </p:cNvSpPr>
          <p:nvPr>
            <p:ph type="dt" sz="half" idx="10"/>
          </p:nvPr>
        </p:nvSpPr>
        <p:spPr/>
        <p:txBody>
          <a:bodyPr/>
          <a:lstStyle/>
          <a:p>
            <a:fld id="{FF7A9C5B-9CCA-4D75-83A7-6D9C90FA75CD}" type="datetimeFigureOut">
              <a:rPr lang="nb-NO" smtClean="0"/>
              <a:t>12.02.2026</a:t>
            </a:fld>
            <a:endParaRPr lang="nb-NO"/>
          </a:p>
        </p:txBody>
      </p:sp>
      <p:sp>
        <p:nvSpPr>
          <p:cNvPr id="4" name="Footer Placeholder 3"/>
          <p:cNvSpPr>
            <a:spLocks noGrp="1"/>
          </p:cNvSpPr>
          <p:nvPr>
            <p:ph type="ftr" sz="quarter" idx="11"/>
          </p:nvPr>
        </p:nvSpPr>
        <p:spPr/>
        <p:txBody>
          <a:bodyPr/>
          <a:lstStyle/>
          <a:p>
            <a:endParaRPr lang="nb-NO"/>
          </a:p>
        </p:txBody>
      </p:sp>
      <p:sp>
        <p:nvSpPr>
          <p:cNvPr id="5" name="Slide Number Placeholder 4"/>
          <p:cNvSpPr>
            <a:spLocks noGrp="1"/>
          </p:cNvSpPr>
          <p:nvPr>
            <p:ph type="sldNum" sz="quarter" idx="12"/>
          </p:nvPr>
        </p:nvSpPr>
        <p:spPr/>
        <p:txBody>
          <a:bodyPr/>
          <a:lstStyle/>
          <a:p>
            <a:fld id="{E6F856A5-D291-4FFB-B149-AF83AD071AF3}" type="slidenum">
              <a:rPr lang="nb-NO" smtClean="0"/>
              <a:t>‹#›</a:t>
            </a:fld>
            <a:endParaRPr lang="nb-NO"/>
          </a:p>
        </p:txBody>
      </p:sp>
    </p:spTree>
    <p:extLst>
      <p:ext uri="{BB962C8B-B14F-4D97-AF65-F5344CB8AC3E}">
        <p14:creationId xmlns:p14="http://schemas.microsoft.com/office/powerpoint/2010/main" val="20029739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F7A9C5B-9CCA-4D75-83A7-6D9C90FA75CD}" type="datetimeFigureOut">
              <a:rPr lang="nb-NO" smtClean="0"/>
              <a:t>12.02.2026</a:t>
            </a:fld>
            <a:endParaRPr lang="nb-NO"/>
          </a:p>
        </p:txBody>
      </p:sp>
      <p:sp>
        <p:nvSpPr>
          <p:cNvPr id="3" name="Footer Placeholder 2"/>
          <p:cNvSpPr>
            <a:spLocks noGrp="1"/>
          </p:cNvSpPr>
          <p:nvPr>
            <p:ph type="ftr" sz="quarter" idx="11"/>
          </p:nvPr>
        </p:nvSpPr>
        <p:spPr/>
        <p:txBody>
          <a:bodyPr/>
          <a:lstStyle/>
          <a:p>
            <a:endParaRPr lang="nb-NO"/>
          </a:p>
        </p:txBody>
      </p:sp>
      <p:sp>
        <p:nvSpPr>
          <p:cNvPr id="4" name="Slide Number Placeholder 3"/>
          <p:cNvSpPr>
            <a:spLocks noGrp="1"/>
          </p:cNvSpPr>
          <p:nvPr>
            <p:ph type="sldNum" sz="quarter" idx="12"/>
          </p:nvPr>
        </p:nvSpPr>
        <p:spPr/>
        <p:txBody>
          <a:bodyPr/>
          <a:lstStyle/>
          <a:p>
            <a:fld id="{E6F856A5-D291-4FFB-B149-AF83AD071AF3}" type="slidenum">
              <a:rPr lang="nb-NO" smtClean="0"/>
              <a:t>‹#›</a:t>
            </a:fld>
            <a:endParaRPr lang="nb-NO"/>
          </a:p>
        </p:txBody>
      </p:sp>
    </p:spTree>
    <p:extLst>
      <p:ext uri="{BB962C8B-B14F-4D97-AF65-F5344CB8AC3E}">
        <p14:creationId xmlns:p14="http://schemas.microsoft.com/office/powerpoint/2010/main" val="11636576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nb-NO"/>
              <a:t>Klikk for å redigere tittelstil</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Klikk for å redigere tekststiler i malen</a:t>
            </a:r>
          </a:p>
        </p:txBody>
      </p:sp>
      <p:sp>
        <p:nvSpPr>
          <p:cNvPr id="5" name="Date Placeholder 4"/>
          <p:cNvSpPr>
            <a:spLocks noGrp="1"/>
          </p:cNvSpPr>
          <p:nvPr>
            <p:ph type="dt" sz="half" idx="10"/>
          </p:nvPr>
        </p:nvSpPr>
        <p:spPr/>
        <p:txBody>
          <a:bodyPr/>
          <a:lstStyle/>
          <a:p>
            <a:fld id="{FF7A9C5B-9CCA-4D75-83A7-6D9C90FA75CD}" type="datetimeFigureOut">
              <a:rPr lang="nb-NO" smtClean="0"/>
              <a:t>12.02.2026</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E6F856A5-D291-4FFB-B149-AF83AD071AF3}" type="slidenum">
              <a:rPr lang="nb-NO" smtClean="0"/>
              <a:t>‹#›</a:t>
            </a:fld>
            <a:endParaRPr lang="nb-NO"/>
          </a:p>
        </p:txBody>
      </p:sp>
    </p:spTree>
    <p:extLst>
      <p:ext uri="{BB962C8B-B14F-4D97-AF65-F5344CB8AC3E}">
        <p14:creationId xmlns:p14="http://schemas.microsoft.com/office/powerpoint/2010/main" val="23752950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nb-NO"/>
              <a:t>Klikk for å redigere tittelstil</a:t>
            </a:r>
            <a:endParaRPr lang="en-US"/>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b-NO"/>
              <a:t>Klikk på ikonet for å legge til et bilde</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Klikk for å redigere tekststiler i malen</a:t>
            </a:r>
          </a:p>
        </p:txBody>
      </p:sp>
      <p:sp>
        <p:nvSpPr>
          <p:cNvPr id="5" name="Date Placeholder 4"/>
          <p:cNvSpPr>
            <a:spLocks noGrp="1"/>
          </p:cNvSpPr>
          <p:nvPr>
            <p:ph type="dt" sz="half" idx="10"/>
          </p:nvPr>
        </p:nvSpPr>
        <p:spPr/>
        <p:txBody>
          <a:bodyPr/>
          <a:lstStyle/>
          <a:p>
            <a:fld id="{FF7A9C5B-9CCA-4D75-83A7-6D9C90FA75CD}" type="datetimeFigureOut">
              <a:rPr lang="nb-NO" smtClean="0"/>
              <a:t>12.02.2026</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E6F856A5-D291-4FFB-B149-AF83AD071AF3}" type="slidenum">
              <a:rPr lang="nb-NO" smtClean="0"/>
              <a:t>‹#›</a:t>
            </a:fld>
            <a:endParaRPr lang="nb-NO"/>
          </a:p>
        </p:txBody>
      </p:sp>
    </p:spTree>
    <p:extLst>
      <p:ext uri="{BB962C8B-B14F-4D97-AF65-F5344CB8AC3E}">
        <p14:creationId xmlns:p14="http://schemas.microsoft.com/office/powerpoint/2010/main" val="38928843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endParaRPr lang="en-US"/>
          </a:p>
        </p:txBody>
      </p:sp>
      <p:sp>
        <p:nvSpPr>
          <p:cNvPr id="3" name="Vertical Text Placeholder 2"/>
          <p:cNvSpPr>
            <a:spLocks noGrp="1"/>
          </p:cNvSpPr>
          <p:nvPr>
            <p:ph type="body" orient="vert" idx="1"/>
          </p:nvPr>
        </p:nvSpPr>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4" name="Date Placeholder 3"/>
          <p:cNvSpPr>
            <a:spLocks noGrp="1"/>
          </p:cNvSpPr>
          <p:nvPr>
            <p:ph type="dt" sz="half" idx="10"/>
          </p:nvPr>
        </p:nvSpPr>
        <p:spPr/>
        <p:txBody>
          <a:bodyPr/>
          <a:lstStyle/>
          <a:p>
            <a:fld id="{FF7A9C5B-9CCA-4D75-83A7-6D9C90FA75CD}" type="datetimeFigureOut">
              <a:rPr lang="nb-NO" smtClean="0"/>
              <a:t>12.02.2026</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E6F856A5-D291-4FFB-B149-AF83AD071AF3}" type="slidenum">
              <a:rPr lang="nb-NO" smtClean="0"/>
              <a:t>‹#›</a:t>
            </a:fld>
            <a:endParaRPr lang="nb-NO"/>
          </a:p>
        </p:txBody>
      </p:sp>
    </p:spTree>
    <p:extLst>
      <p:ext uri="{BB962C8B-B14F-4D97-AF65-F5344CB8AC3E}">
        <p14:creationId xmlns:p14="http://schemas.microsoft.com/office/powerpoint/2010/main" val="42649251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nb-NO"/>
              <a:t>Klikk for å redigere tittelstil</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4" name="Date Placeholder 3"/>
          <p:cNvSpPr>
            <a:spLocks noGrp="1"/>
          </p:cNvSpPr>
          <p:nvPr>
            <p:ph type="dt" sz="half" idx="10"/>
          </p:nvPr>
        </p:nvSpPr>
        <p:spPr/>
        <p:txBody>
          <a:bodyPr/>
          <a:lstStyle/>
          <a:p>
            <a:fld id="{FF7A9C5B-9CCA-4D75-83A7-6D9C90FA75CD}" type="datetimeFigureOut">
              <a:rPr lang="nb-NO" smtClean="0"/>
              <a:t>12.02.2026</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E6F856A5-D291-4FFB-B149-AF83AD071AF3}" type="slidenum">
              <a:rPr lang="nb-NO" smtClean="0"/>
              <a:t>‹#›</a:t>
            </a:fld>
            <a:endParaRPr lang="nb-NO"/>
          </a:p>
        </p:txBody>
      </p:sp>
    </p:spTree>
    <p:extLst>
      <p:ext uri="{BB962C8B-B14F-4D97-AF65-F5344CB8AC3E}">
        <p14:creationId xmlns:p14="http://schemas.microsoft.com/office/powerpoint/2010/main" val="34906980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b-NO"/>
              <a:t>Klikk for å redigere tittelstil</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FF7A9C5B-9CCA-4D75-83A7-6D9C90FA75CD}" type="datetimeFigureOut">
              <a:rPr lang="nb-NO" smtClean="0"/>
              <a:t>12.02.2026</a:t>
            </a:fld>
            <a:endParaRPr lang="nb-NO"/>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nb-NO"/>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E6F856A5-D291-4FFB-B149-AF83AD071AF3}" type="slidenum">
              <a:rPr lang="nb-NO" smtClean="0"/>
              <a:t>‹#›</a:t>
            </a:fld>
            <a:endParaRPr lang="nb-NO"/>
          </a:p>
        </p:txBody>
      </p:sp>
    </p:spTree>
    <p:extLst>
      <p:ext uri="{BB962C8B-B14F-4D97-AF65-F5344CB8AC3E}">
        <p14:creationId xmlns:p14="http://schemas.microsoft.com/office/powerpoint/2010/main" val="2490552404"/>
      </p:ext>
    </p:extLst>
  </p:cSld>
  <p:clrMap bg1="lt1" tx1="dk1" bg2="lt2" tx2="dk2" accent1="accent1" accent2="accent2" accent3="accent3" accent4="accent4" accent5="accent5" accent6="accent6" hlink="hlink" folHlink="folHlink"/>
  <p:sldLayoutIdLst>
    <p:sldLayoutId id="2147483741" r:id="rId1"/>
    <p:sldLayoutId id="2147483742" r:id="rId2"/>
    <p:sldLayoutId id="2147483743" r:id="rId3"/>
    <p:sldLayoutId id="2147483744" r:id="rId4"/>
    <p:sldLayoutId id="2147483745" r:id="rId5"/>
    <p:sldLayoutId id="2147483746" r:id="rId6"/>
    <p:sldLayoutId id="2147483747" r:id="rId7"/>
    <p:sldLayoutId id="2147483748" r:id="rId8"/>
    <p:sldLayoutId id="2147483749" r:id="rId9"/>
    <p:sldLayoutId id="2147483750" r:id="rId10"/>
    <p:sldLayoutId id="214748375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ov"/><Relationship Id="rId1" Type="http://schemas.microsoft.com/office/2007/relationships/media" Target="../media/media1.mov"/><Relationship Id="rId5" Type="http://schemas.openxmlformats.org/officeDocument/2006/relationships/image" Target="../media/image3.png"/><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hyperlink" Target="http://www.materialgenial.no"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1.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9">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Bilde 4" descr="Et bilde som inneholder person, negl, kutting, oppkuttet&#10;&#10;KI-generert innhold kan være feil.">
            <a:extLst>
              <a:ext uri="{FF2B5EF4-FFF2-40B4-BE49-F238E27FC236}">
                <a16:creationId xmlns:a16="http://schemas.microsoft.com/office/drawing/2014/main" id="{739E5D0A-7A15-DF96-7753-8D65D682EF60}"/>
              </a:ext>
            </a:extLst>
          </p:cNvPr>
          <p:cNvPicPr>
            <a:picLocks noChangeAspect="1"/>
          </p:cNvPicPr>
          <p:nvPr/>
        </p:nvPicPr>
        <p:blipFill>
          <a:blip r:embed="rId3">
            <a:extLst>
              <a:ext uri="{28A0092B-C50C-407E-A947-70E740481C1C}">
                <a14:useLocalDpi xmlns:a14="http://schemas.microsoft.com/office/drawing/2010/main" val="0"/>
              </a:ext>
            </a:extLst>
          </a:blip>
          <a:srcRect l="5485" r="15204"/>
          <a:stretch>
            <a:fillRect/>
          </a:stretch>
        </p:blipFill>
        <p:spPr>
          <a:xfrm>
            <a:off x="2522356" y="10"/>
            <a:ext cx="9679411" cy="6857990"/>
          </a:xfrm>
          <a:prstGeom prst="rect">
            <a:avLst/>
          </a:prstGeom>
        </p:spPr>
      </p:pic>
      <p:sp>
        <p:nvSpPr>
          <p:cNvPr id="15" name="Rectangle 11">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9026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tel 1">
            <a:extLst>
              <a:ext uri="{FF2B5EF4-FFF2-40B4-BE49-F238E27FC236}">
                <a16:creationId xmlns:a16="http://schemas.microsoft.com/office/drawing/2014/main" id="{10CA6515-8886-3EEA-6C59-4698E032D476}"/>
              </a:ext>
            </a:extLst>
          </p:cNvPr>
          <p:cNvSpPr>
            <a:spLocks noGrp="1"/>
          </p:cNvSpPr>
          <p:nvPr>
            <p:ph type="ctrTitle"/>
          </p:nvPr>
        </p:nvSpPr>
        <p:spPr>
          <a:xfrm>
            <a:off x="666427" y="800746"/>
            <a:ext cx="7678003" cy="1899912"/>
          </a:xfrm>
        </p:spPr>
        <p:txBody>
          <a:bodyPr vert="horz" lIns="91440" tIns="45720" rIns="91440" bIns="45720" rtlCol="0" anchor="ctr">
            <a:noAutofit/>
          </a:bodyPr>
          <a:lstStyle/>
          <a:p>
            <a:pPr algn="l"/>
            <a:r>
              <a:rPr lang="en-US" sz="5400">
                <a:latin typeface="Lato"/>
                <a:ea typeface="Lato"/>
                <a:cs typeface="Lato"/>
              </a:rPr>
              <a:t>MATERIAL GENIAL </a:t>
            </a:r>
            <a:br>
              <a:rPr lang="en-US" sz="5400">
                <a:latin typeface="Lato"/>
              </a:rPr>
            </a:br>
            <a:r>
              <a:rPr lang="en-US" sz="5400">
                <a:latin typeface="Lato"/>
                <a:ea typeface="Lato"/>
                <a:cs typeface="Lato"/>
              </a:rPr>
              <a:t>- </a:t>
            </a:r>
            <a:r>
              <a:rPr lang="en-US" sz="5400" err="1">
                <a:latin typeface="Lato"/>
                <a:ea typeface="Lato"/>
                <a:cs typeface="Lato"/>
              </a:rPr>
              <a:t>fra</a:t>
            </a:r>
            <a:r>
              <a:rPr lang="en-US" sz="5400">
                <a:latin typeface="Lato"/>
                <a:ea typeface="Lato"/>
                <a:cs typeface="Lato"/>
              </a:rPr>
              <a:t> </a:t>
            </a:r>
            <a:r>
              <a:rPr lang="en-US" sz="5400" err="1">
                <a:latin typeface="Lato"/>
                <a:ea typeface="Lato"/>
                <a:cs typeface="Lato"/>
              </a:rPr>
              <a:t>tradisjon</a:t>
            </a:r>
            <a:r>
              <a:rPr lang="en-US" sz="5400">
                <a:latin typeface="Lato"/>
                <a:ea typeface="Lato"/>
                <a:cs typeface="Lato"/>
              </a:rPr>
              <a:t> </a:t>
            </a:r>
            <a:r>
              <a:rPr lang="en-US" sz="5400" err="1">
                <a:latin typeface="Lato"/>
                <a:ea typeface="Lato"/>
                <a:cs typeface="Lato"/>
              </a:rPr>
              <a:t>til</a:t>
            </a:r>
            <a:r>
              <a:rPr lang="en-US" sz="5400">
                <a:latin typeface="Lato"/>
                <a:ea typeface="Lato"/>
                <a:cs typeface="Lato"/>
              </a:rPr>
              <a:t> </a:t>
            </a:r>
            <a:r>
              <a:rPr lang="en-US" sz="5400" err="1">
                <a:latin typeface="Lato"/>
                <a:ea typeface="Lato"/>
                <a:cs typeface="Lato"/>
              </a:rPr>
              <a:t>innovasjon</a:t>
            </a:r>
            <a:endParaRPr lang="en-US" sz="5400">
              <a:latin typeface="Lato"/>
              <a:ea typeface="Lato"/>
              <a:cs typeface="Lato"/>
            </a:endParaRPr>
          </a:p>
        </p:txBody>
      </p:sp>
      <p:sp>
        <p:nvSpPr>
          <p:cNvPr id="3" name="Undertittel 2">
            <a:extLst>
              <a:ext uri="{FF2B5EF4-FFF2-40B4-BE49-F238E27FC236}">
                <a16:creationId xmlns:a16="http://schemas.microsoft.com/office/drawing/2014/main" id="{7465D142-A3F4-4B9F-38AC-9648626C480B}"/>
              </a:ext>
            </a:extLst>
          </p:cNvPr>
          <p:cNvSpPr>
            <a:spLocks noGrp="1"/>
          </p:cNvSpPr>
          <p:nvPr>
            <p:ph type="subTitle" idx="1"/>
          </p:nvPr>
        </p:nvSpPr>
        <p:spPr>
          <a:xfrm>
            <a:off x="666427" y="2918948"/>
            <a:ext cx="10655615" cy="3932364"/>
          </a:xfrm>
        </p:spPr>
        <p:txBody>
          <a:bodyPr vert="horz" lIns="91440" tIns="45720" rIns="91440" bIns="45720" rtlCol="0" anchor="t">
            <a:normAutofit/>
          </a:bodyPr>
          <a:lstStyle/>
          <a:p>
            <a:pPr indent="-228600" algn="l">
              <a:buFont typeface="Arial" panose="020B0604020202020204" pitchFamily="34" charset="0"/>
              <a:buChar char="•"/>
            </a:pPr>
            <a:endParaRPr lang="en-US" sz="1400"/>
          </a:p>
          <a:p>
            <a:pPr algn="l"/>
            <a:r>
              <a:rPr lang="en-US" sz="2800" b="1">
                <a:latin typeface="Lato"/>
                <a:ea typeface="Lato"/>
                <a:cs typeface="Lato"/>
              </a:rPr>
              <a:t>Deling av </a:t>
            </a:r>
            <a:r>
              <a:rPr lang="en-US" sz="2800" b="1" err="1">
                <a:latin typeface="Lato"/>
                <a:ea typeface="Lato"/>
                <a:cs typeface="Lato"/>
              </a:rPr>
              <a:t>undervisningsressurser</a:t>
            </a:r>
            <a:r>
              <a:rPr lang="en-US" sz="2800" b="1">
                <a:latin typeface="Lato"/>
                <a:ea typeface="Lato"/>
                <a:cs typeface="Lato"/>
              </a:rPr>
              <a:t> </a:t>
            </a:r>
          </a:p>
          <a:p>
            <a:pPr algn="l"/>
            <a:r>
              <a:rPr lang="en-US" sz="2800" b="1" err="1">
                <a:latin typeface="Lato"/>
                <a:ea typeface="Lato"/>
                <a:cs typeface="Lato"/>
              </a:rPr>
              <a:t>innen</a:t>
            </a:r>
            <a:r>
              <a:rPr lang="en-US" sz="2800" b="1">
                <a:latin typeface="Lato"/>
                <a:ea typeface="Lato"/>
                <a:cs typeface="Lato"/>
              </a:rPr>
              <a:t> </a:t>
            </a:r>
            <a:r>
              <a:rPr lang="en-US" sz="2800" b="1" err="1">
                <a:latin typeface="Lato"/>
                <a:ea typeface="Lato"/>
                <a:cs typeface="Lato"/>
              </a:rPr>
              <a:t>tradisjonshåndverk</a:t>
            </a:r>
            <a:endParaRPr lang="en-US" sz="2800" b="1">
              <a:latin typeface="Lato"/>
              <a:ea typeface="Lato"/>
              <a:cs typeface="Lato"/>
            </a:endParaRPr>
          </a:p>
          <a:p>
            <a:pPr algn="l"/>
            <a:endParaRPr lang="en-US" sz="1200"/>
          </a:p>
          <a:p>
            <a:pPr algn="l"/>
            <a:endParaRPr lang="en-US" sz="800">
              <a:latin typeface="Aptos" panose="02110004020202020204"/>
              <a:ea typeface="Lato"/>
              <a:cs typeface="Lato"/>
            </a:endParaRPr>
          </a:p>
          <a:p>
            <a:pPr algn="l"/>
            <a:r>
              <a:rPr lang="en-US" sz="2800">
                <a:latin typeface="Lato"/>
                <a:ea typeface="Lato"/>
                <a:cs typeface="Lato"/>
              </a:rPr>
              <a:t>KNUDEN – Kristiansand </a:t>
            </a:r>
            <a:r>
              <a:rPr lang="en-US" sz="2800" err="1">
                <a:latin typeface="Lato"/>
                <a:ea typeface="Lato"/>
                <a:cs typeface="Lato"/>
              </a:rPr>
              <a:t>kulturskole</a:t>
            </a:r>
            <a:r>
              <a:rPr lang="en-US" sz="2800">
                <a:latin typeface="Lato"/>
                <a:ea typeface="Lato"/>
                <a:cs typeface="Lato"/>
              </a:rPr>
              <a:t> </a:t>
            </a:r>
          </a:p>
          <a:p>
            <a:pPr algn="l"/>
            <a:r>
              <a:rPr lang="en-US" sz="2800">
                <a:latin typeface="Lato"/>
                <a:ea typeface="Lato"/>
                <a:cs typeface="Lato"/>
              </a:rPr>
              <a:t>2024-2025</a:t>
            </a:r>
          </a:p>
          <a:p>
            <a:pPr algn="l"/>
            <a:r>
              <a:rPr lang="en-US" sz="2800">
                <a:latin typeface="Lato"/>
                <a:ea typeface="Lato"/>
                <a:cs typeface="Lato"/>
              </a:rPr>
              <a:t>med </a:t>
            </a:r>
            <a:r>
              <a:rPr lang="en-US" sz="2800" err="1">
                <a:latin typeface="Lato"/>
                <a:ea typeface="Lato"/>
                <a:cs typeface="Lato"/>
              </a:rPr>
              <a:t>støtte</a:t>
            </a:r>
            <a:r>
              <a:rPr lang="en-US" sz="2800">
                <a:latin typeface="Lato"/>
                <a:ea typeface="Lato"/>
                <a:cs typeface="Lato"/>
              </a:rPr>
              <a:t> </a:t>
            </a:r>
            <a:r>
              <a:rPr lang="en-US" sz="2800" err="1">
                <a:latin typeface="Lato"/>
                <a:ea typeface="Lato"/>
                <a:cs typeface="Lato"/>
              </a:rPr>
              <a:t>fra</a:t>
            </a:r>
            <a:r>
              <a:rPr lang="en-US" sz="2800">
                <a:latin typeface="Lato"/>
                <a:ea typeface="Lato"/>
                <a:cs typeface="Lato"/>
              </a:rPr>
              <a:t> </a:t>
            </a:r>
            <a:r>
              <a:rPr lang="en-US" sz="2800" err="1">
                <a:latin typeface="Lato"/>
                <a:ea typeface="Lato"/>
                <a:cs typeface="Lato"/>
              </a:rPr>
              <a:t>Kulturskolerådet</a:t>
            </a:r>
            <a:r>
              <a:rPr lang="en-US" sz="2800">
                <a:latin typeface="Lato"/>
                <a:ea typeface="Lato"/>
                <a:cs typeface="Lato"/>
              </a:rPr>
              <a:t>, </a:t>
            </a:r>
            <a:r>
              <a:rPr lang="en-US" sz="2800" err="1">
                <a:latin typeface="Lato"/>
                <a:ea typeface="Lato"/>
                <a:cs typeface="Lato"/>
              </a:rPr>
              <a:t>Sparebankstiftelsen</a:t>
            </a:r>
            <a:r>
              <a:rPr lang="en-US" sz="2800">
                <a:latin typeface="Lato"/>
                <a:ea typeface="Lato"/>
                <a:cs typeface="Lato"/>
              </a:rPr>
              <a:t> DNB </a:t>
            </a:r>
          </a:p>
          <a:p>
            <a:pPr algn="l"/>
            <a:r>
              <a:rPr lang="en-US" sz="2800" err="1">
                <a:latin typeface="Lato"/>
                <a:ea typeface="Lato"/>
                <a:cs typeface="Lato"/>
              </a:rPr>
              <a:t>og</a:t>
            </a:r>
            <a:r>
              <a:rPr lang="en-US" sz="2800">
                <a:latin typeface="Lato"/>
                <a:ea typeface="Lato"/>
                <a:cs typeface="Lato"/>
              </a:rPr>
              <a:t> </a:t>
            </a:r>
            <a:r>
              <a:rPr lang="en-US" sz="2800" err="1">
                <a:latin typeface="Lato"/>
                <a:ea typeface="Lato"/>
                <a:cs typeface="Lato"/>
              </a:rPr>
              <a:t>Sparebankstiftelsen</a:t>
            </a:r>
            <a:r>
              <a:rPr lang="en-US" sz="2800">
                <a:latin typeface="Lato"/>
                <a:ea typeface="Lato"/>
                <a:cs typeface="Lato"/>
              </a:rPr>
              <a:t> SR-bank </a:t>
            </a:r>
          </a:p>
        </p:txBody>
      </p:sp>
      <p:pic>
        <p:nvPicPr>
          <p:cNvPr id="6" name="Picture 5">
            <a:extLst>
              <a:ext uri="{FF2B5EF4-FFF2-40B4-BE49-F238E27FC236}">
                <a16:creationId xmlns:a16="http://schemas.microsoft.com/office/drawing/2014/main" id="{21F0BDD9-149D-01BD-E1A6-A876FC9F26C9}"/>
              </a:ext>
            </a:extLst>
          </p:cNvPr>
          <p:cNvPicPr>
            <a:picLocks noChangeAspect="1"/>
          </p:cNvPicPr>
          <p:nvPr/>
        </p:nvPicPr>
        <p:blipFill>
          <a:blip r:embed="rId4"/>
          <a:stretch>
            <a:fillRect/>
          </a:stretch>
        </p:blipFill>
        <p:spPr>
          <a:xfrm>
            <a:off x="10652422" y="272995"/>
            <a:ext cx="1077295" cy="1055502"/>
          </a:xfrm>
          <a:prstGeom prst="rect">
            <a:avLst/>
          </a:prstGeom>
        </p:spPr>
      </p:pic>
    </p:spTree>
    <p:extLst>
      <p:ext uri="{BB962C8B-B14F-4D97-AF65-F5344CB8AC3E}">
        <p14:creationId xmlns:p14="http://schemas.microsoft.com/office/powerpoint/2010/main" val="42419848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par>
                                <p:cTn id="8" presetID="10" presetClass="entr" presetSubtype="0" fill="hold" grpId="0" nodeType="withEffect">
                                  <p:stCondLst>
                                    <p:cond delay="1500"/>
                                  </p:stCondLst>
                                  <p:iterate>
                                    <p:tmPct val="10000"/>
                                  </p:iterate>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700"/>
                                        <p:tgtEl>
                                          <p:spTgt spid="3">
                                            <p:txEl>
                                              <p:pRg st="1" end="1"/>
                                            </p:txEl>
                                          </p:spTgt>
                                        </p:tgtEl>
                                      </p:cBhvr>
                                    </p:animEffect>
                                  </p:childTnLst>
                                </p:cTn>
                              </p:par>
                              <p:par>
                                <p:cTn id="11" presetID="10" presetClass="entr" presetSubtype="0" fill="hold" grpId="0" nodeType="withEffect">
                                  <p:stCondLst>
                                    <p:cond delay="1500"/>
                                  </p:stCondLst>
                                  <p:iterate>
                                    <p:tmPct val="10000"/>
                                  </p:iterate>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700"/>
                                        <p:tgtEl>
                                          <p:spTgt spid="3">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1500"/>
                                  </p:stCondLst>
                                  <p:iterate>
                                    <p:tmPct val="10000"/>
                                  </p:iterate>
                                  <p:childTnLst>
                                    <p:set>
                                      <p:cBhvr>
                                        <p:cTn id="17" dur="1" fill="hold">
                                          <p:stCondLst>
                                            <p:cond delay="0"/>
                                          </p:stCondLst>
                                        </p:cTn>
                                        <p:tgtEl>
                                          <p:spTgt spid="3">
                                            <p:txEl>
                                              <p:pRg st="5" end="5"/>
                                            </p:txEl>
                                          </p:spTgt>
                                        </p:tgtEl>
                                        <p:attrNameLst>
                                          <p:attrName>style.visibility</p:attrName>
                                        </p:attrNameLst>
                                      </p:cBhvr>
                                      <p:to>
                                        <p:strVal val="visible"/>
                                      </p:to>
                                    </p:set>
                                    <p:animEffect transition="in" filter="fade">
                                      <p:cBhvr>
                                        <p:cTn id="18" dur="700"/>
                                        <p:tgtEl>
                                          <p:spTgt spid="3">
                                            <p:txEl>
                                              <p:pRg st="5" end="5"/>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1500"/>
                                  </p:stCondLst>
                                  <p:iterate>
                                    <p:tmPct val="10000"/>
                                  </p:iterate>
                                  <p:childTnLst>
                                    <p:set>
                                      <p:cBhvr>
                                        <p:cTn id="22" dur="1" fill="hold">
                                          <p:stCondLst>
                                            <p:cond delay="0"/>
                                          </p:stCondLst>
                                        </p:cTn>
                                        <p:tgtEl>
                                          <p:spTgt spid="3">
                                            <p:txEl>
                                              <p:pRg st="6" end="6"/>
                                            </p:txEl>
                                          </p:spTgt>
                                        </p:tgtEl>
                                        <p:attrNameLst>
                                          <p:attrName>style.visibility</p:attrName>
                                        </p:attrNameLst>
                                      </p:cBhvr>
                                      <p:to>
                                        <p:strVal val="visible"/>
                                      </p:to>
                                    </p:set>
                                    <p:animEffect transition="in" filter="fade">
                                      <p:cBhvr>
                                        <p:cTn id="23" dur="700"/>
                                        <p:tgtEl>
                                          <p:spTgt spid="3">
                                            <p:txEl>
                                              <p:pRg st="6" end="6"/>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1500"/>
                                  </p:stCondLst>
                                  <p:iterate>
                                    <p:tmPct val="10000"/>
                                  </p:iterate>
                                  <p:childTnLst>
                                    <p:set>
                                      <p:cBhvr>
                                        <p:cTn id="27" dur="1" fill="hold">
                                          <p:stCondLst>
                                            <p:cond delay="0"/>
                                          </p:stCondLst>
                                        </p:cTn>
                                        <p:tgtEl>
                                          <p:spTgt spid="3">
                                            <p:txEl>
                                              <p:pRg st="7" end="7"/>
                                            </p:txEl>
                                          </p:spTgt>
                                        </p:tgtEl>
                                        <p:attrNameLst>
                                          <p:attrName>style.visibility</p:attrName>
                                        </p:attrNameLst>
                                      </p:cBhvr>
                                      <p:to>
                                        <p:strVal val="visible"/>
                                      </p:to>
                                    </p:set>
                                    <p:animEffect transition="in" filter="fade">
                                      <p:cBhvr>
                                        <p:cTn id="28" dur="700"/>
                                        <p:tgtEl>
                                          <p:spTgt spid="3">
                                            <p:txEl>
                                              <p:pRg st="7" end="7"/>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1500"/>
                                  </p:stCondLst>
                                  <p:iterate>
                                    <p:tmPct val="10000"/>
                                  </p:iterate>
                                  <p:childTnLst>
                                    <p:set>
                                      <p:cBhvr>
                                        <p:cTn id="32" dur="1" fill="hold">
                                          <p:stCondLst>
                                            <p:cond delay="0"/>
                                          </p:stCondLst>
                                        </p:cTn>
                                        <p:tgtEl>
                                          <p:spTgt spid="3">
                                            <p:txEl>
                                              <p:pRg st="8" end="8"/>
                                            </p:txEl>
                                          </p:spTgt>
                                        </p:tgtEl>
                                        <p:attrNameLst>
                                          <p:attrName>style.visibility</p:attrName>
                                        </p:attrNameLst>
                                      </p:cBhvr>
                                      <p:to>
                                        <p:strVal val="visible"/>
                                      </p:to>
                                    </p:set>
                                    <p:animEffect transition="in" filter="fade">
                                      <p:cBhvr>
                                        <p:cTn id="33" dur="7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306BB956-507D-A73B-601D-76BC5226B0C6}"/>
              </a:ext>
            </a:extLst>
          </p:cNvPr>
          <p:cNvSpPr>
            <a:spLocks noGrp="1"/>
          </p:cNvSpPr>
          <p:nvPr>
            <p:ph type="title"/>
          </p:nvPr>
        </p:nvSpPr>
        <p:spPr/>
        <p:txBody>
          <a:bodyPr/>
          <a:lstStyle/>
          <a:p>
            <a:endParaRPr lang="nb-NO"/>
          </a:p>
        </p:txBody>
      </p:sp>
      <p:pic>
        <p:nvPicPr>
          <p:cNvPr id="6" name="material_genial_promo">
            <a:hlinkClick r:id="" action="ppaction://media"/>
            <a:extLst>
              <a:ext uri="{FF2B5EF4-FFF2-40B4-BE49-F238E27FC236}">
                <a16:creationId xmlns:a16="http://schemas.microsoft.com/office/drawing/2014/main" id="{1BC3CC91-7648-4475-1309-6EAB323CF825}"/>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5"/>
          <a:stretch>
            <a:fillRect/>
          </a:stretch>
        </p:blipFill>
        <p:spPr>
          <a:xfrm>
            <a:off x="0" y="0"/>
            <a:ext cx="12192276" cy="6858000"/>
          </a:xfrm>
        </p:spPr>
      </p:pic>
    </p:spTree>
    <p:extLst>
      <p:ext uri="{BB962C8B-B14F-4D97-AF65-F5344CB8AC3E}">
        <p14:creationId xmlns:p14="http://schemas.microsoft.com/office/powerpoint/2010/main" val="40657905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13200"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330F181B-E23C-EF84-4C91-303EE9DA891B}"/>
              </a:ext>
            </a:extLst>
          </p:cNvPr>
          <p:cNvSpPr>
            <a:spLocks noGrp="1"/>
          </p:cNvSpPr>
          <p:nvPr>
            <p:ph type="title"/>
          </p:nvPr>
        </p:nvSpPr>
        <p:spPr/>
        <p:txBody>
          <a:bodyPr/>
          <a:lstStyle/>
          <a:p>
            <a:endParaRPr lang="nb-NO"/>
          </a:p>
        </p:txBody>
      </p:sp>
      <p:pic>
        <p:nvPicPr>
          <p:cNvPr id="4" name="Plassholder for innhold 3" descr="Et bilde som inneholder tekst, skjermbilde, Brosjyre&#10;&#10;KI-generert innhold kan være feil.">
            <a:extLst>
              <a:ext uri="{FF2B5EF4-FFF2-40B4-BE49-F238E27FC236}">
                <a16:creationId xmlns:a16="http://schemas.microsoft.com/office/drawing/2014/main" id="{CBC11BE2-8F00-D582-D5FC-A28D9C061587}"/>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46184" y="-1253159"/>
            <a:ext cx="12438184" cy="5044710"/>
          </a:xfrm>
        </p:spPr>
      </p:pic>
      <p:pic>
        <p:nvPicPr>
          <p:cNvPr id="6" name="Bilde 5" descr="Et bilde som inneholder tekst, skjermbilde, pattedyr&#10;&#10;KI-generert innhold kan være feil.">
            <a:extLst>
              <a:ext uri="{FF2B5EF4-FFF2-40B4-BE49-F238E27FC236}">
                <a16:creationId xmlns:a16="http://schemas.microsoft.com/office/drawing/2014/main" id="{0F817A0B-1CB2-FD7A-AA97-D9985A95F71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45097" y="3601130"/>
            <a:ext cx="12437096" cy="3261226"/>
          </a:xfrm>
          <a:prstGeom prst="rect">
            <a:avLst/>
          </a:prstGeom>
        </p:spPr>
      </p:pic>
    </p:spTree>
    <p:extLst>
      <p:ext uri="{BB962C8B-B14F-4D97-AF65-F5344CB8AC3E}">
        <p14:creationId xmlns:p14="http://schemas.microsoft.com/office/powerpoint/2010/main" val="419938363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2" name="Rectangle 21">
            <a:extLst>
              <a:ext uri="{FF2B5EF4-FFF2-40B4-BE49-F238E27FC236}">
                <a16:creationId xmlns:a16="http://schemas.microsoft.com/office/drawing/2014/main" id="{2B97F24A-32CE-4C1C-A50D-3016B394DC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B006A2C-73BE-C72B-730C-507B4745D799}"/>
              </a:ext>
            </a:extLst>
          </p:cNvPr>
          <p:cNvSpPr>
            <a:spLocks noGrp="1"/>
          </p:cNvSpPr>
          <p:nvPr>
            <p:ph type="title"/>
          </p:nvPr>
        </p:nvSpPr>
        <p:spPr>
          <a:xfrm>
            <a:off x="484065" y="329417"/>
            <a:ext cx="7420428" cy="1719072"/>
          </a:xfrm>
        </p:spPr>
        <p:txBody>
          <a:bodyPr anchor="b">
            <a:normAutofit/>
          </a:bodyPr>
          <a:lstStyle/>
          <a:p>
            <a:r>
              <a:rPr lang="nb-NO" sz="4800">
                <a:latin typeface="Lato"/>
                <a:ea typeface="Lato"/>
                <a:cs typeface="Lato"/>
              </a:rPr>
              <a:t>PRODUKSJON 2024-25</a:t>
            </a:r>
            <a:endParaRPr lang="en-US" sz="4800">
              <a:ea typeface="Lato"/>
              <a:cs typeface="Lato"/>
            </a:endParaRPr>
          </a:p>
        </p:txBody>
      </p:sp>
      <p:sp>
        <p:nvSpPr>
          <p:cNvPr id="24" name="sketch line">
            <a:extLst>
              <a:ext uri="{FF2B5EF4-FFF2-40B4-BE49-F238E27FC236}">
                <a16:creationId xmlns:a16="http://schemas.microsoft.com/office/drawing/2014/main" id="{6357EC4F-235E-4222-A36F-C7878ACE37F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2573756"/>
            <a:ext cx="3255095" cy="18288"/>
          </a:xfrm>
          <a:custGeom>
            <a:avLst/>
            <a:gdLst>
              <a:gd name="csX0" fmla="*/ 0 w 3255095"/>
              <a:gd name="csY0" fmla="*/ 0 h 18288"/>
              <a:gd name="csX1" fmla="*/ 618468 w 3255095"/>
              <a:gd name="csY1" fmla="*/ 0 h 18288"/>
              <a:gd name="csX2" fmla="*/ 1269487 w 3255095"/>
              <a:gd name="csY2" fmla="*/ 0 h 18288"/>
              <a:gd name="csX3" fmla="*/ 1953057 w 3255095"/>
              <a:gd name="csY3" fmla="*/ 0 h 18288"/>
              <a:gd name="csX4" fmla="*/ 2636627 w 3255095"/>
              <a:gd name="csY4" fmla="*/ 0 h 18288"/>
              <a:gd name="csX5" fmla="*/ 3255095 w 3255095"/>
              <a:gd name="csY5" fmla="*/ 0 h 18288"/>
              <a:gd name="csX6" fmla="*/ 3255095 w 3255095"/>
              <a:gd name="csY6" fmla="*/ 18288 h 18288"/>
              <a:gd name="csX7" fmla="*/ 2538974 w 3255095"/>
              <a:gd name="csY7" fmla="*/ 18288 h 18288"/>
              <a:gd name="csX8" fmla="*/ 1822853 w 3255095"/>
              <a:gd name="csY8" fmla="*/ 18288 h 18288"/>
              <a:gd name="csX9" fmla="*/ 1171834 w 3255095"/>
              <a:gd name="csY9" fmla="*/ 18288 h 18288"/>
              <a:gd name="csX10" fmla="*/ 0 w 3255095"/>
              <a:gd name="csY10" fmla="*/ 18288 h 18288"/>
              <a:gd name="csX11" fmla="*/ 0 w 3255095"/>
              <a:gd name="csY11"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DA60DB72-EA95-4D6B-B379-0572AD6B071A}"/>
              </a:ext>
            </a:extLst>
          </p:cNvPr>
          <p:cNvSpPr>
            <a:spLocks noGrp="1"/>
          </p:cNvSpPr>
          <p:nvPr>
            <p:ph idx="1"/>
          </p:nvPr>
        </p:nvSpPr>
        <p:spPr>
          <a:xfrm>
            <a:off x="643031" y="2940256"/>
            <a:ext cx="4367464" cy="3410712"/>
          </a:xfrm>
        </p:spPr>
        <p:txBody>
          <a:bodyPr vert="horz" lIns="91440" tIns="45720" rIns="91440" bIns="45720" rtlCol="0" anchor="t">
            <a:normAutofit/>
          </a:bodyPr>
          <a:lstStyle/>
          <a:p>
            <a:r>
              <a:rPr lang="nb-NO" sz="2100">
                <a:latin typeface="Lato"/>
                <a:ea typeface="Lato"/>
                <a:cs typeface="Lato"/>
              </a:rPr>
              <a:t>12 workshops med elever og lærere</a:t>
            </a:r>
            <a:br>
              <a:rPr lang="nb-NO" sz="2100">
                <a:latin typeface="Lato"/>
                <a:ea typeface="Lato"/>
                <a:cs typeface="Lato"/>
              </a:rPr>
            </a:br>
            <a:endParaRPr lang="nb-NO" sz="2100">
              <a:latin typeface="Lato"/>
              <a:ea typeface="Lato"/>
              <a:cs typeface="Lato"/>
            </a:endParaRPr>
          </a:p>
          <a:p>
            <a:r>
              <a:rPr lang="nb-NO" sz="2100">
                <a:latin typeface="Lato"/>
                <a:ea typeface="Lato"/>
                <a:cs typeface="Lato"/>
              </a:rPr>
              <a:t>11 komplette videoressurser</a:t>
            </a:r>
            <a:br>
              <a:rPr lang="nb-NO" sz="2100">
                <a:latin typeface="Lato"/>
                <a:ea typeface="Lato"/>
                <a:cs typeface="Lato"/>
              </a:rPr>
            </a:br>
            <a:endParaRPr lang="nb-NO" sz="2100">
              <a:latin typeface="Lato"/>
              <a:ea typeface="Lato"/>
              <a:cs typeface="Lato"/>
            </a:endParaRPr>
          </a:p>
          <a:p>
            <a:r>
              <a:rPr lang="nb-NO" sz="2100">
                <a:latin typeface="Lato"/>
                <a:ea typeface="Lato"/>
                <a:cs typeface="Lato"/>
              </a:rPr>
              <a:t>6 ulike verktøykasser tilpasset undervisningsoppleggene </a:t>
            </a:r>
          </a:p>
          <a:p>
            <a:endParaRPr lang="nb-NO" sz="2100">
              <a:latin typeface="Lato"/>
              <a:ea typeface="Lato"/>
              <a:cs typeface="Lato"/>
            </a:endParaRPr>
          </a:p>
          <a:p>
            <a:r>
              <a:rPr lang="nb-NO" sz="2100">
                <a:latin typeface="Lato"/>
                <a:ea typeface="Lato"/>
                <a:cs typeface="Lato"/>
                <a:hlinkClick r:id="rId3"/>
              </a:rPr>
              <a:t>www.materialgenial.no</a:t>
            </a:r>
            <a:r>
              <a:rPr lang="nb-NO" sz="2100">
                <a:latin typeface="Lato"/>
                <a:ea typeface="Lato"/>
                <a:cs typeface="Lato"/>
              </a:rPr>
              <a:t> -&gt;</a:t>
            </a:r>
            <a:endParaRPr lang="en-US" sz="2100"/>
          </a:p>
        </p:txBody>
      </p:sp>
      <p:pic>
        <p:nvPicPr>
          <p:cNvPr id="4" name="Bilde 3" descr="Et bilde som inneholder tekst, person, verktøy, kutting&#10;&#10;KI-generert innhold kan være feil.">
            <a:extLst>
              <a:ext uri="{FF2B5EF4-FFF2-40B4-BE49-F238E27FC236}">
                <a16:creationId xmlns:a16="http://schemas.microsoft.com/office/drawing/2014/main" id="{7B6C2014-3ABD-98C5-0E56-4C85BEBD5AA3}"/>
              </a:ext>
            </a:extLst>
          </p:cNvPr>
          <p:cNvPicPr>
            <a:picLocks noChangeAspect="1"/>
          </p:cNvPicPr>
          <p:nvPr/>
        </p:nvPicPr>
        <p:blipFill>
          <a:blip r:embed="rId4"/>
          <a:stretch>
            <a:fillRect/>
          </a:stretch>
        </p:blipFill>
        <p:spPr>
          <a:xfrm>
            <a:off x="4553295" y="2379212"/>
            <a:ext cx="7420429" cy="3338964"/>
          </a:xfrm>
          <a:prstGeom prst="rect">
            <a:avLst/>
          </a:prstGeom>
        </p:spPr>
      </p:pic>
      <p:sp>
        <p:nvSpPr>
          <p:cNvPr id="5" name="Rektangel 4">
            <a:extLst>
              <a:ext uri="{FF2B5EF4-FFF2-40B4-BE49-F238E27FC236}">
                <a16:creationId xmlns:a16="http://schemas.microsoft.com/office/drawing/2014/main" id="{64A09ABB-4C16-328F-6B5A-845C1C1C6C73}"/>
              </a:ext>
            </a:extLst>
          </p:cNvPr>
          <p:cNvSpPr/>
          <p:nvPr/>
        </p:nvSpPr>
        <p:spPr>
          <a:xfrm>
            <a:off x="3419" y="2379212"/>
            <a:ext cx="4535530" cy="423486"/>
          </a:xfrm>
          <a:prstGeom prst="rect">
            <a:avLst/>
          </a:prstGeom>
          <a:solidFill>
            <a:srgbClr val="00859B"/>
          </a:solidFill>
          <a:ln>
            <a:solidFill>
              <a:srgbClr val="00859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Tree>
    <p:extLst>
      <p:ext uri="{BB962C8B-B14F-4D97-AF65-F5344CB8AC3E}">
        <p14:creationId xmlns:p14="http://schemas.microsoft.com/office/powerpoint/2010/main" val="338511427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Bilde 3" descr="Et bilde som inneholder Motetilbehør, Smykker, finger, ring&#10;&#10;KI-generert innhold kan være feil.">
            <a:extLst>
              <a:ext uri="{FF2B5EF4-FFF2-40B4-BE49-F238E27FC236}">
                <a16:creationId xmlns:a16="http://schemas.microsoft.com/office/drawing/2014/main" id="{8AC43FDA-F1DD-669A-412E-D82BEF38F76C}"/>
              </a:ext>
            </a:extLst>
          </p:cNvPr>
          <p:cNvPicPr>
            <a:picLocks noChangeAspect="1"/>
          </p:cNvPicPr>
          <p:nvPr/>
        </p:nvPicPr>
        <p:blipFill>
          <a:blip r:embed="rId3"/>
          <a:srcRect l="-2225" t="-377" r="22881" b="377"/>
          <a:stretch>
            <a:fillRect/>
          </a:stretch>
        </p:blipFill>
        <p:spPr>
          <a:xfrm>
            <a:off x="2522356" y="10"/>
            <a:ext cx="9673580" cy="6857996"/>
          </a:xfrm>
          <a:prstGeom prst="rect">
            <a:avLst/>
          </a:prstGeom>
        </p:spPr>
      </p:pic>
      <p:sp>
        <p:nvSpPr>
          <p:cNvPr id="11" name="Rectangle 10">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9026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1F4B729-D02F-937B-841F-777CF2AC16AD}"/>
              </a:ext>
            </a:extLst>
          </p:cNvPr>
          <p:cNvSpPr>
            <a:spLocks noGrp="1"/>
          </p:cNvSpPr>
          <p:nvPr>
            <p:ph type="title"/>
          </p:nvPr>
        </p:nvSpPr>
        <p:spPr>
          <a:xfrm>
            <a:off x="838199" y="365125"/>
            <a:ext cx="5808815" cy="1899912"/>
          </a:xfrm>
        </p:spPr>
        <p:txBody>
          <a:bodyPr>
            <a:normAutofit/>
          </a:bodyPr>
          <a:lstStyle/>
          <a:p>
            <a:r>
              <a:rPr lang="en-US" sz="4000">
                <a:latin typeface="Lato"/>
                <a:ea typeface="Lato"/>
                <a:cs typeface="Lato"/>
              </a:rPr>
              <a:t>LOKALT SAMARBEID OG STØTTE 2024-25</a:t>
            </a:r>
          </a:p>
        </p:txBody>
      </p:sp>
      <p:sp>
        <p:nvSpPr>
          <p:cNvPr id="3" name="Content Placeholder 2">
            <a:extLst>
              <a:ext uri="{FF2B5EF4-FFF2-40B4-BE49-F238E27FC236}">
                <a16:creationId xmlns:a16="http://schemas.microsoft.com/office/drawing/2014/main" id="{0EA1AC9B-BDFC-B805-247A-23FD27A3BB3D}"/>
              </a:ext>
            </a:extLst>
          </p:cNvPr>
          <p:cNvSpPr>
            <a:spLocks noGrp="1"/>
          </p:cNvSpPr>
          <p:nvPr>
            <p:ph idx="1"/>
          </p:nvPr>
        </p:nvSpPr>
        <p:spPr>
          <a:xfrm>
            <a:off x="838200" y="2093007"/>
            <a:ext cx="4973664" cy="3742762"/>
          </a:xfrm>
        </p:spPr>
        <p:txBody>
          <a:bodyPr vert="horz" lIns="91440" tIns="45720" rIns="91440" bIns="45720" rtlCol="0" anchor="t">
            <a:noAutofit/>
          </a:bodyPr>
          <a:lstStyle/>
          <a:p>
            <a:pPr>
              <a:lnSpc>
                <a:spcPct val="100000"/>
              </a:lnSpc>
            </a:pPr>
            <a:r>
              <a:rPr lang="nb-NO" sz="2100">
                <a:latin typeface="Lato"/>
                <a:ea typeface="Lato"/>
                <a:cs typeface="Lato"/>
              </a:rPr>
              <a:t>6 ulike tradisjonshåndverkere, 1 husflidslag,  1 kystlag, 6 skoler </a:t>
            </a:r>
            <a:endParaRPr lang="nb-NO" sz="2100"/>
          </a:p>
          <a:p>
            <a:pPr>
              <a:lnSpc>
                <a:spcPct val="100000"/>
              </a:lnSpc>
            </a:pPr>
            <a:r>
              <a:rPr lang="nb-NO" sz="2100">
                <a:latin typeface="Lato"/>
                <a:ea typeface="Lato"/>
                <a:cs typeface="Lato"/>
              </a:rPr>
              <a:t>Vennesla kulturskole </a:t>
            </a:r>
          </a:p>
          <a:p>
            <a:pPr>
              <a:lnSpc>
                <a:spcPct val="100000"/>
              </a:lnSpc>
            </a:pPr>
            <a:r>
              <a:rPr lang="nb-NO" sz="2100">
                <a:latin typeface="Lato"/>
                <a:ea typeface="Lato"/>
                <a:cs typeface="Lato"/>
              </a:rPr>
              <a:t>avtale med DKS Kristiansand om utprøving av opplegget i 3 uker våren 2026</a:t>
            </a:r>
          </a:p>
          <a:p>
            <a:pPr>
              <a:lnSpc>
                <a:spcPct val="100000"/>
              </a:lnSpc>
            </a:pPr>
            <a:r>
              <a:rPr lang="nb-NO" sz="2100">
                <a:latin typeface="Lato"/>
                <a:ea typeface="Lato"/>
                <a:cs typeface="Lato"/>
              </a:rPr>
              <a:t>Søkt og fått støtte av Sparebanken SR-bank til innkjøp av verktøykasse gjennom lokal utlysning</a:t>
            </a:r>
          </a:p>
          <a:p>
            <a:pPr marL="0" indent="0">
              <a:buNone/>
            </a:pPr>
            <a:endParaRPr lang="en-US" sz="1600"/>
          </a:p>
        </p:txBody>
      </p:sp>
    </p:spTree>
    <p:extLst>
      <p:ext uri="{BB962C8B-B14F-4D97-AF65-F5344CB8AC3E}">
        <p14:creationId xmlns:p14="http://schemas.microsoft.com/office/powerpoint/2010/main" val="7308442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8" name="Rectangle 27">
            <a:extLst>
              <a:ext uri="{FF2B5EF4-FFF2-40B4-BE49-F238E27FC236}">
                <a16:creationId xmlns:a16="http://schemas.microsoft.com/office/drawing/2014/main" id="{231BF440-39FA-4087-84CC-2EEC0BBDAF2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Bilde 14" descr="Et bilde som inneholder statue, person, vegg, innendørs&#10;&#10;KI-generert innhold kan være feil.">
            <a:extLst>
              <a:ext uri="{FF2B5EF4-FFF2-40B4-BE49-F238E27FC236}">
                <a16:creationId xmlns:a16="http://schemas.microsoft.com/office/drawing/2014/main" id="{F4FC8AA4-65DC-3FB7-6DF7-C11F7E063FBF}"/>
              </a:ext>
            </a:extLst>
          </p:cNvPr>
          <p:cNvPicPr>
            <a:picLocks noChangeAspect="1"/>
          </p:cNvPicPr>
          <p:nvPr/>
        </p:nvPicPr>
        <p:blipFill>
          <a:blip r:embed="rId3">
            <a:extLst>
              <a:ext uri="{28A0092B-C50C-407E-A947-70E740481C1C}">
                <a14:useLocalDpi xmlns:a14="http://schemas.microsoft.com/office/drawing/2010/main" val="0"/>
              </a:ext>
            </a:extLst>
          </a:blip>
          <a:srcRect t="9186" r="-2" b="8965"/>
          <a:stretch>
            <a:fillRect/>
          </a:stretch>
        </p:blipFill>
        <p:spPr>
          <a:xfrm>
            <a:off x="4883025" y="10"/>
            <a:ext cx="7308975" cy="3364982"/>
          </a:xfrm>
          <a:custGeom>
            <a:avLst/>
            <a:gdLst/>
            <a:ahLst/>
            <a:cxnLst/>
            <a:rect l="l" t="t" r="r" b="b"/>
            <a:pathLst>
              <a:path w="7308975" h="3364992">
                <a:moveTo>
                  <a:pt x="0" y="0"/>
                </a:moveTo>
                <a:lnTo>
                  <a:pt x="7308975" y="0"/>
                </a:lnTo>
                <a:lnTo>
                  <a:pt x="7308975" y="3364992"/>
                </a:lnTo>
                <a:lnTo>
                  <a:pt x="1210305" y="3364992"/>
                </a:lnTo>
                <a:lnTo>
                  <a:pt x="1192705" y="2943200"/>
                </a:lnTo>
                <a:cubicBezTo>
                  <a:pt x="1098874" y="1825108"/>
                  <a:pt x="684692" y="821621"/>
                  <a:pt x="62981" y="69271"/>
                </a:cubicBezTo>
                <a:close/>
              </a:path>
            </a:pathLst>
          </a:custGeom>
        </p:spPr>
      </p:pic>
      <p:pic>
        <p:nvPicPr>
          <p:cNvPr id="23" name="Bilde 22" descr="Et bilde som inneholder person, klær&#10;&#10;KI-generert innhold kan være feil.">
            <a:extLst>
              <a:ext uri="{FF2B5EF4-FFF2-40B4-BE49-F238E27FC236}">
                <a16:creationId xmlns:a16="http://schemas.microsoft.com/office/drawing/2014/main" id="{0091075D-492A-7E20-E712-660C115A8E92}"/>
              </a:ext>
            </a:extLst>
          </p:cNvPr>
          <p:cNvPicPr>
            <a:picLocks noChangeAspect="1"/>
          </p:cNvPicPr>
          <p:nvPr/>
        </p:nvPicPr>
        <p:blipFill>
          <a:blip r:embed="rId4">
            <a:extLst>
              <a:ext uri="{28A0092B-C50C-407E-A947-70E740481C1C}">
                <a14:useLocalDpi xmlns:a14="http://schemas.microsoft.com/office/drawing/2010/main" val="0"/>
              </a:ext>
            </a:extLst>
          </a:blip>
          <a:srcRect r="-2" b="17045"/>
          <a:stretch>
            <a:fillRect/>
          </a:stretch>
        </p:blipFill>
        <p:spPr>
          <a:xfrm>
            <a:off x="4883025" y="3291726"/>
            <a:ext cx="7308975" cy="3566274"/>
          </a:xfrm>
          <a:custGeom>
            <a:avLst/>
            <a:gdLst/>
            <a:ahLst/>
            <a:cxnLst/>
            <a:rect l="l" t="t" r="r" b="b"/>
            <a:pathLst>
              <a:path w="7308975" h="3364992">
                <a:moveTo>
                  <a:pt x="1210305" y="0"/>
                </a:moveTo>
                <a:lnTo>
                  <a:pt x="7308975" y="0"/>
                </a:lnTo>
                <a:lnTo>
                  <a:pt x="7308975" y="3364992"/>
                </a:lnTo>
                <a:lnTo>
                  <a:pt x="0" y="3364992"/>
                </a:lnTo>
                <a:lnTo>
                  <a:pt x="62981" y="3295722"/>
                </a:lnTo>
                <a:cubicBezTo>
                  <a:pt x="684692" y="2543371"/>
                  <a:pt x="1098874" y="1539884"/>
                  <a:pt x="1192705" y="421793"/>
                </a:cubicBezTo>
                <a:close/>
              </a:path>
            </a:pathLst>
          </a:custGeom>
        </p:spPr>
      </p:pic>
      <p:sp useBgFill="1">
        <p:nvSpPr>
          <p:cNvPr id="30" name="Freeform: Shape 29">
            <a:extLst>
              <a:ext uri="{FF2B5EF4-FFF2-40B4-BE49-F238E27FC236}">
                <a16:creationId xmlns:a16="http://schemas.microsoft.com/office/drawing/2014/main" id="{F04E4CBA-303B-48BD-8451-C2701CB0EEB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096001" cy="6858000"/>
          </a:xfrm>
          <a:custGeom>
            <a:avLst/>
            <a:gdLst>
              <a:gd name="connsiteX0" fmla="*/ 0 w 6096001"/>
              <a:gd name="connsiteY0" fmla="*/ 0 h 6858000"/>
              <a:gd name="connsiteX1" fmla="*/ 4883024 w 6096001"/>
              <a:gd name="connsiteY1" fmla="*/ 0 h 6858000"/>
              <a:gd name="connsiteX2" fmla="*/ 4946006 w 6096001"/>
              <a:gd name="connsiteY2" fmla="*/ 69271 h 6858000"/>
              <a:gd name="connsiteX3" fmla="*/ 6096001 w 6096001"/>
              <a:gd name="connsiteY3" fmla="*/ 3429000 h 6858000"/>
              <a:gd name="connsiteX4" fmla="*/ 4946006 w 6096001"/>
              <a:gd name="connsiteY4" fmla="*/ 6788730 h 6858000"/>
              <a:gd name="connsiteX5" fmla="*/ 4883024 w 6096001"/>
              <a:gd name="connsiteY5" fmla="*/ 6858000 h 6858000"/>
              <a:gd name="connsiteX6" fmla="*/ 0 w 609600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96001" h="6858000">
                <a:moveTo>
                  <a:pt x="0" y="0"/>
                </a:moveTo>
                <a:lnTo>
                  <a:pt x="4883024" y="0"/>
                </a:lnTo>
                <a:lnTo>
                  <a:pt x="4946006" y="69271"/>
                </a:lnTo>
                <a:cubicBezTo>
                  <a:pt x="5656532" y="929100"/>
                  <a:pt x="6096001" y="2116944"/>
                  <a:pt x="6096001" y="3429000"/>
                </a:cubicBezTo>
                <a:cubicBezTo>
                  <a:pt x="6096001" y="4741056"/>
                  <a:pt x="5656532" y="5928900"/>
                  <a:pt x="4946006" y="6788730"/>
                </a:cubicBezTo>
                <a:lnTo>
                  <a:pt x="4883024" y="6858000"/>
                </a:lnTo>
                <a:lnTo>
                  <a:pt x="0" y="6858000"/>
                </a:lnTo>
                <a:close/>
              </a:path>
            </a:pathLst>
          </a:custGeom>
          <a:ln w="9525">
            <a:solidFill>
              <a:srgbClr val="EFEFEF"/>
            </a:solidFill>
          </a:ln>
          <a:effectLst>
            <a:outerShdw blurRad="50800" dist="38100" algn="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32" name="Freeform: Shape 31">
            <a:extLst>
              <a:ext uri="{FF2B5EF4-FFF2-40B4-BE49-F238E27FC236}">
                <a16:creationId xmlns:a16="http://schemas.microsoft.com/office/drawing/2014/main" id="{F6CA58B3-AFCC-4A40-9882-50D5080879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6087332" cy="6858000"/>
          </a:xfrm>
          <a:custGeom>
            <a:avLst/>
            <a:gdLst>
              <a:gd name="connsiteX0" fmla="*/ 0 w 6087332"/>
              <a:gd name="connsiteY0" fmla="*/ 0 h 6858000"/>
              <a:gd name="connsiteX1" fmla="*/ 4874355 w 6087332"/>
              <a:gd name="connsiteY1" fmla="*/ 0 h 6858000"/>
              <a:gd name="connsiteX2" fmla="*/ 4937337 w 6087332"/>
              <a:gd name="connsiteY2" fmla="*/ 69271 h 6858000"/>
              <a:gd name="connsiteX3" fmla="*/ 6087332 w 6087332"/>
              <a:gd name="connsiteY3" fmla="*/ 3429000 h 6858000"/>
              <a:gd name="connsiteX4" fmla="*/ 4937337 w 6087332"/>
              <a:gd name="connsiteY4" fmla="*/ 6788730 h 6858000"/>
              <a:gd name="connsiteX5" fmla="*/ 4874355 w 6087332"/>
              <a:gd name="connsiteY5" fmla="*/ 6858000 h 6858000"/>
              <a:gd name="connsiteX6" fmla="*/ 0 w 6087332"/>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87332" h="6858000">
                <a:moveTo>
                  <a:pt x="0" y="0"/>
                </a:moveTo>
                <a:lnTo>
                  <a:pt x="4874355" y="0"/>
                </a:lnTo>
                <a:lnTo>
                  <a:pt x="4937337" y="69271"/>
                </a:lnTo>
                <a:cubicBezTo>
                  <a:pt x="5647863" y="929100"/>
                  <a:pt x="6087332" y="2116944"/>
                  <a:pt x="6087332" y="3429000"/>
                </a:cubicBezTo>
                <a:cubicBezTo>
                  <a:pt x="6087332" y="4741056"/>
                  <a:pt x="5647863" y="5928900"/>
                  <a:pt x="4937337" y="6788730"/>
                </a:cubicBezTo>
                <a:lnTo>
                  <a:pt x="4874355" y="6858000"/>
                </a:lnTo>
                <a:lnTo>
                  <a:pt x="0" y="68580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2" name="Tittel 1">
            <a:extLst>
              <a:ext uri="{FF2B5EF4-FFF2-40B4-BE49-F238E27FC236}">
                <a16:creationId xmlns:a16="http://schemas.microsoft.com/office/drawing/2014/main" id="{0E300A3B-30DE-6F44-7617-78E6DDAB471F}"/>
              </a:ext>
            </a:extLst>
          </p:cNvPr>
          <p:cNvSpPr>
            <a:spLocks noGrp="1"/>
          </p:cNvSpPr>
          <p:nvPr>
            <p:ph type="title"/>
          </p:nvPr>
        </p:nvSpPr>
        <p:spPr>
          <a:xfrm>
            <a:off x="448056" y="859536"/>
            <a:ext cx="4832802" cy="1243584"/>
          </a:xfrm>
        </p:spPr>
        <p:txBody>
          <a:bodyPr>
            <a:normAutofit/>
          </a:bodyPr>
          <a:lstStyle/>
          <a:p>
            <a:r>
              <a:rPr lang="nb-NO" sz="3400">
                <a:latin typeface="Lato" panose="020F0502020204030203" pitchFamily="34" charset="0"/>
                <a:ea typeface="Lato"/>
                <a:cs typeface="Lato"/>
              </a:rPr>
              <a:t>NOEN ERFARINGER </a:t>
            </a:r>
            <a:endParaRPr lang="nb-NO" sz="3400">
              <a:latin typeface="Lato" panose="020F0502020204030203" pitchFamily="34" charset="0"/>
              <a:ea typeface="Lato" panose="020F0502020204030203" pitchFamily="34" charset="0"/>
              <a:cs typeface="Lato" panose="020F0502020204030203" pitchFamily="34" charset="0"/>
            </a:endParaRPr>
          </a:p>
        </p:txBody>
      </p:sp>
      <p:sp>
        <p:nvSpPr>
          <p:cNvPr id="34" name="Rectangle 33">
            <a:extLst>
              <a:ext uri="{FF2B5EF4-FFF2-40B4-BE49-F238E27FC236}">
                <a16:creationId xmlns:a16="http://schemas.microsoft.com/office/drawing/2014/main" id="{75C56826-D4E5-42ED-8529-079651CB30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152144"/>
            <a:ext cx="128016" cy="65390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useBgFill="1">
        <p:nvSpPr>
          <p:cNvPr id="36" name="Rectangle 35">
            <a:extLst>
              <a:ext uri="{FF2B5EF4-FFF2-40B4-BE49-F238E27FC236}">
                <a16:creationId xmlns:a16="http://schemas.microsoft.com/office/drawing/2014/main" id="{82095FCE-EF05-4443-B97A-85DEE3A5CA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9544" y="2194560"/>
            <a:ext cx="4892040" cy="18288"/>
          </a:xfrm>
          <a:prstGeom prst="rect">
            <a:avLst/>
          </a:prstGeom>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8" name="Rectangle 37">
            <a:extLst>
              <a:ext uri="{FF2B5EF4-FFF2-40B4-BE49-F238E27FC236}">
                <a16:creationId xmlns:a16="http://schemas.microsoft.com/office/drawing/2014/main" id="{CA00AE6B-AA30-4CF8-BA6F-339B780AD7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9544" y="2194560"/>
            <a:ext cx="489204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Plassholder for innhold 2">
            <a:extLst>
              <a:ext uri="{FF2B5EF4-FFF2-40B4-BE49-F238E27FC236}">
                <a16:creationId xmlns:a16="http://schemas.microsoft.com/office/drawing/2014/main" id="{E454F16C-B839-9A53-AF15-62A59CA46E09}"/>
              </a:ext>
            </a:extLst>
          </p:cNvPr>
          <p:cNvSpPr>
            <a:spLocks noGrp="1"/>
          </p:cNvSpPr>
          <p:nvPr>
            <p:ph idx="1"/>
          </p:nvPr>
        </p:nvSpPr>
        <p:spPr>
          <a:xfrm>
            <a:off x="448056" y="2512611"/>
            <a:ext cx="4832803" cy="3664351"/>
          </a:xfrm>
        </p:spPr>
        <p:txBody>
          <a:bodyPr vert="horz" lIns="91440" tIns="45720" rIns="91440" bIns="45720" rtlCol="0">
            <a:normAutofit/>
          </a:bodyPr>
          <a:lstStyle/>
          <a:p>
            <a:r>
              <a:rPr lang="nb-NO" sz="2000">
                <a:latin typeface="Lato" panose="020F0502020204030203" pitchFamily="34" charset="0"/>
              </a:rPr>
              <a:t>Hvordan flette inn prosjektarbeid i en allerede hektisk kulturskolehverdag?</a:t>
            </a:r>
            <a:endParaRPr lang="en-US" sz="2000">
              <a:latin typeface="Lato" panose="020F0502020204030203" pitchFamily="34" charset="0"/>
            </a:endParaRPr>
          </a:p>
          <a:p>
            <a:r>
              <a:rPr lang="nb-NO" sz="2000">
                <a:latin typeface="Lato" panose="020F0502020204030203" pitchFamily="34" charset="0"/>
              </a:rPr>
              <a:t>Samarbeid på tvers av kommunegrenser</a:t>
            </a:r>
          </a:p>
          <a:p>
            <a:r>
              <a:rPr lang="nb-NO" sz="2000">
                <a:latin typeface="Lato" panose="020F0502020204030203" pitchFamily="34" charset="0"/>
              </a:rPr>
              <a:t>Samarbeid med en filmskaper</a:t>
            </a:r>
          </a:p>
          <a:p>
            <a:r>
              <a:rPr lang="nb-NO" sz="2000">
                <a:latin typeface="Lato" panose="020F0502020204030203" pitchFamily="34" charset="0"/>
              </a:rPr>
              <a:t>Samarbeid med håndverkere</a:t>
            </a:r>
          </a:p>
          <a:p>
            <a:r>
              <a:rPr lang="nb-NO" sz="2000">
                <a:latin typeface="Lato" panose="020F0502020204030203" pitchFamily="34" charset="0"/>
              </a:rPr>
              <a:t>Samarbeid med lokale skoler</a:t>
            </a:r>
          </a:p>
          <a:p>
            <a:r>
              <a:rPr lang="nb-NO" sz="2000">
                <a:latin typeface="Lato" panose="020F0502020204030203" pitchFamily="34" charset="0"/>
              </a:rPr>
              <a:t>Ventelisteelever som målgruppe</a:t>
            </a:r>
          </a:p>
          <a:p>
            <a:r>
              <a:rPr lang="nb-NO" sz="2000">
                <a:latin typeface="Lato" panose="020F0502020204030203" pitchFamily="34" charset="0"/>
              </a:rPr>
              <a:t>Populært tilbud – kreativt, kulturelt fellesskap</a:t>
            </a:r>
          </a:p>
        </p:txBody>
      </p:sp>
    </p:spTree>
    <p:extLst>
      <p:ext uri="{BB962C8B-B14F-4D97-AF65-F5344CB8AC3E}">
        <p14:creationId xmlns:p14="http://schemas.microsoft.com/office/powerpoint/2010/main" val="18106960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231BF440-39FA-4087-84CC-2EEC0BBDAF2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Bilde 6" descr="Et bilde som inneholder person, klær, Menneskeansikt, mann&#10;&#10;KI-generert innhold kan være feil.">
            <a:extLst>
              <a:ext uri="{FF2B5EF4-FFF2-40B4-BE49-F238E27FC236}">
                <a16:creationId xmlns:a16="http://schemas.microsoft.com/office/drawing/2014/main" id="{7336E170-3ADC-0BA1-31ED-32168FC79C7E}"/>
              </a:ext>
            </a:extLst>
          </p:cNvPr>
          <p:cNvPicPr>
            <a:picLocks noChangeAspect="1"/>
          </p:cNvPicPr>
          <p:nvPr/>
        </p:nvPicPr>
        <p:blipFill>
          <a:blip r:embed="rId3">
            <a:extLst>
              <a:ext uri="{28A0092B-C50C-407E-A947-70E740481C1C}">
                <a14:useLocalDpi xmlns:a14="http://schemas.microsoft.com/office/drawing/2010/main" val="0"/>
              </a:ext>
            </a:extLst>
          </a:blip>
          <a:srcRect r="-2" b="17785"/>
          <a:stretch>
            <a:fillRect/>
          </a:stretch>
        </p:blipFill>
        <p:spPr>
          <a:xfrm>
            <a:off x="4883025" y="10"/>
            <a:ext cx="7308975" cy="3364982"/>
          </a:xfrm>
          <a:custGeom>
            <a:avLst/>
            <a:gdLst/>
            <a:ahLst/>
            <a:cxnLst/>
            <a:rect l="l" t="t" r="r" b="b"/>
            <a:pathLst>
              <a:path w="7308975" h="3364992">
                <a:moveTo>
                  <a:pt x="0" y="0"/>
                </a:moveTo>
                <a:lnTo>
                  <a:pt x="7308975" y="0"/>
                </a:lnTo>
                <a:lnTo>
                  <a:pt x="7308975" y="3364992"/>
                </a:lnTo>
                <a:lnTo>
                  <a:pt x="1210305" y="3364992"/>
                </a:lnTo>
                <a:lnTo>
                  <a:pt x="1192705" y="2943200"/>
                </a:lnTo>
                <a:cubicBezTo>
                  <a:pt x="1098874" y="1825108"/>
                  <a:pt x="684692" y="821621"/>
                  <a:pt x="62981" y="69271"/>
                </a:cubicBezTo>
                <a:close/>
              </a:path>
            </a:pathLst>
          </a:custGeom>
        </p:spPr>
      </p:pic>
      <p:pic>
        <p:nvPicPr>
          <p:cNvPr id="9" name="Bilde 8" descr="Et bilde som inneholder mat, oppstykket, oppkuttet, grunn&#10;&#10;KI-generert innhold kan være feil.">
            <a:extLst>
              <a:ext uri="{FF2B5EF4-FFF2-40B4-BE49-F238E27FC236}">
                <a16:creationId xmlns:a16="http://schemas.microsoft.com/office/drawing/2014/main" id="{1D6C9B51-6645-9983-2B23-B4A1F98E2AF8}"/>
              </a:ext>
            </a:extLst>
          </p:cNvPr>
          <p:cNvPicPr>
            <a:picLocks noChangeAspect="1"/>
          </p:cNvPicPr>
          <p:nvPr/>
        </p:nvPicPr>
        <p:blipFill>
          <a:blip r:embed="rId4">
            <a:extLst>
              <a:ext uri="{28A0092B-C50C-407E-A947-70E740481C1C}">
                <a14:useLocalDpi xmlns:a14="http://schemas.microsoft.com/office/drawing/2010/main" val="0"/>
              </a:ext>
            </a:extLst>
          </a:blip>
          <a:srcRect t="535" r="-2" b="4045"/>
          <a:stretch>
            <a:fillRect/>
          </a:stretch>
        </p:blipFill>
        <p:spPr>
          <a:xfrm>
            <a:off x="4883025" y="3493008"/>
            <a:ext cx="7308975" cy="3364992"/>
          </a:xfrm>
          <a:custGeom>
            <a:avLst/>
            <a:gdLst/>
            <a:ahLst/>
            <a:cxnLst/>
            <a:rect l="l" t="t" r="r" b="b"/>
            <a:pathLst>
              <a:path w="7308975" h="3364992">
                <a:moveTo>
                  <a:pt x="1210305" y="0"/>
                </a:moveTo>
                <a:lnTo>
                  <a:pt x="7308975" y="0"/>
                </a:lnTo>
                <a:lnTo>
                  <a:pt x="7308975" y="3364992"/>
                </a:lnTo>
                <a:lnTo>
                  <a:pt x="0" y="3364992"/>
                </a:lnTo>
                <a:lnTo>
                  <a:pt x="62981" y="3295722"/>
                </a:lnTo>
                <a:cubicBezTo>
                  <a:pt x="684692" y="2543371"/>
                  <a:pt x="1098874" y="1539884"/>
                  <a:pt x="1192705" y="421793"/>
                </a:cubicBezTo>
                <a:close/>
              </a:path>
            </a:pathLst>
          </a:custGeom>
        </p:spPr>
      </p:pic>
      <p:sp useBgFill="1">
        <p:nvSpPr>
          <p:cNvPr id="19" name="Freeform: Shape 18">
            <a:extLst>
              <a:ext uri="{FF2B5EF4-FFF2-40B4-BE49-F238E27FC236}">
                <a16:creationId xmlns:a16="http://schemas.microsoft.com/office/drawing/2014/main" id="{F04E4CBA-303B-48BD-8451-C2701CB0EEB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096001" cy="6858000"/>
          </a:xfrm>
          <a:custGeom>
            <a:avLst/>
            <a:gdLst>
              <a:gd name="connsiteX0" fmla="*/ 0 w 6096001"/>
              <a:gd name="connsiteY0" fmla="*/ 0 h 6858000"/>
              <a:gd name="connsiteX1" fmla="*/ 4883024 w 6096001"/>
              <a:gd name="connsiteY1" fmla="*/ 0 h 6858000"/>
              <a:gd name="connsiteX2" fmla="*/ 4946006 w 6096001"/>
              <a:gd name="connsiteY2" fmla="*/ 69271 h 6858000"/>
              <a:gd name="connsiteX3" fmla="*/ 6096001 w 6096001"/>
              <a:gd name="connsiteY3" fmla="*/ 3429000 h 6858000"/>
              <a:gd name="connsiteX4" fmla="*/ 4946006 w 6096001"/>
              <a:gd name="connsiteY4" fmla="*/ 6788730 h 6858000"/>
              <a:gd name="connsiteX5" fmla="*/ 4883024 w 6096001"/>
              <a:gd name="connsiteY5" fmla="*/ 6858000 h 6858000"/>
              <a:gd name="connsiteX6" fmla="*/ 0 w 609600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96001" h="6858000">
                <a:moveTo>
                  <a:pt x="0" y="0"/>
                </a:moveTo>
                <a:lnTo>
                  <a:pt x="4883024" y="0"/>
                </a:lnTo>
                <a:lnTo>
                  <a:pt x="4946006" y="69271"/>
                </a:lnTo>
                <a:cubicBezTo>
                  <a:pt x="5656532" y="929100"/>
                  <a:pt x="6096001" y="2116944"/>
                  <a:pt x="6096001" y="3429000"/>
                </a:cubicBezTo>
                <a:cubicBezTo>
                  <a:pt x="6096001" y="4741056"/>
                  <a:pt x="5656532" y="5928900"/>
                  <a:pt x="4946006" y="6788730"/>
                </a:cubicBezTo>
                <a:lnTo>
                  <a:pt x="4883024" y="6858000"/>
                </a:lnTo>
                <a:lnTo>
                  <a:pt x="0" y="6858000"/>
                </a:lnTo>
                <a:close/>
              </a:path>
            </a:pathLst>
          </a:custGeom>
          <a:ln w="9525">
            <a:solidFill>
              <a:srgbClr val="EFEFEF"/>
            </a:solidFill>
          </a:ln>
          <a:effectLst>
            <a:outerShdw blurRad="50800" dist="38100" algn="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21" name="Freeform: Shape 20">
            <a:extLst>
              <a:ext uri="{FF2B5EF4-FFF2-40B4-BE49-F238E27FC236}">
                <a16:creationId xmlns:a16="http://schemas.microsoft.com/office/drawing/2014/main" id="{F6CA58B3-AFCC-4A40-9882-50D5080879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6087332" cy="6858000"/>
          </a:xfrm>
          <a:custGeom>
            <a:avLst/>
            <a:gdLst>
              <a:gd name="connsiteX0" fmla="*/ 0 w 6087332"/>
              <a:gd name="connsiteY0" fmla="*/ 0 h 6858000"/>
              <a:gd name="connsiteX1" fmla="*/ 4874355 w 6087332"/>
              <a:gd name="connsiteY1" fmla="*/ 0 h 6858000"/>
              <a:gd name="connsiteX2" fmla="*/ 4937337 w 6087332"/>
              <a:gd name="connsiteY2" fmla="*/ 69271 h 6858000"/>
              <a:gd name="connsiteX3" fmla="*/ 6087332 w 6087332"/>
              <a:gd name="connsiteY3" fmla="*/ 3429000 h 6858000"/>
              <a:gd name="connsiteX4" fmla="*/ 4937337 w 6087332"/>
              <a:gd name="connsiteY4" fmla="*/ 6788730 h 6858000"/>
              <a:gd name="connsiteX5" fmla="*/ 4874355 w 6087332"/>
              <a:gd name="connsiteY5" fmla="*/ 6858000 h 6858000"/>
              <a:gd name="connsiteX6" fmla="*/ 0 w 6087332"/>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87332" h="6858000">
                <a:moveTo>
                  <a:pt x="0" y="0"/>
                </a:moveTo>
                <a:lnTo>
                  <a:pt x="4874355" y="0"/>
                </a:lnTo>
                <a:lnTo>
                  <a:pt x="4937337" y="69271"/>
                </a:lnTo>
                <a:cubicBezTo>
                  <a:pt x="5647863" y="929100"/>
                  <a:pt x="6087332" y="2116944"/>
                  <a:pt x="6087332" y="3429000"/>
                </a:cubicBezTo>
                <a:cubicBezTo>
                  <a:pt x="6087332" y="4741056"/>
                  <a:pt x="5647863" y="5928900"/>
                  <a:pt x="4937337" y="6788730"/>
                </a:cubicBezTo>
                <a:lnTo>
                  <a:pt x="4874355" y="6858000"/>
                </a:lnTo>
                <a:lnTo>
                  <a:pt x="0" y="68580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2" name="Tittel 1">
            <a:extLst>
              <a:ext uri="{FF2B5EF4-FFF2-40B4-BE49-F238E27FC236}">
                <a16:creationId xmlns:a16="http://schemas.microsoft.com/office/drawing/2014/main" id="{E392E9FB-B467-4CEE-D3FE-C03042C17173}"/>
              </a:ext>
            </a:extLst>
          </p:cNvPr>
          <p:cNvSpPr>
            <a:spLocks noGrp="1"/>
          </p:cNvSpPr>
          <p:nvPr>
            <p:ph type="title"/>
          </p:nvPr>
        </p:nvSpPr>
        <p:spPr>
          <a:xfrm>
            <a:off x="448056" y="859536"/>
            <a:ext cx="4832802" cy="1243584"/>
          </a:xfrm>
        </p:spPr>
        <p:txBody>
          <a:bodyPr>
            <a:normAutofit/>
          </a:bodyPr>
          <a:lstStyle/>
          <a:p>
            <a:r>
              <a:rPr lang="nb-NO" sz="2800">
                <a:latin typeface="Lato"/>
                <a:ea typeface="Lato"/>
                <a:cs typeface="Lato"/>
              </a:rPr>
              <a:t>MÅL OG BEHOV VIDERE</a:t>
            </a:r>
          </a:p>
        </p:txBody>
      </p:sp>
      <p:sp>
        <p:nvSpPr>
          <p:cNvPr id="23" name="Rectangle 22">
            <a:extLst>
              <a:ext uri="{FF2B5EF4-FFF2-40B4-BE49-F238E27FC236}">
                <a16:creationId xmlns:a16="http://schemas.microsoft.com/office/drawing/2014/main" id="{75C56826-D4E5-42ED-8529-079651CB30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152144"/>
            <a:ext cx="128016" cy="65390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useBgFill="1">
        <p:nvSpPr>
          <p:cNvPr id="25" name="Rectangle 24">
            <a:extLst>
              <a:ext uri="{FF2B5EF4-FFF2-40B4-BE49-F238E27FC236}">
                <a16:creationId xmlns:a16="http://schemas.microsoft.com/office/drawing/2014/main" id="{82095FCE-EF05-4443-B97A-85DEE3A5CA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9544" y="2194560"/>
            <a:ext cx="4892040" cy="18288"/>
          </a:xfrm>
          <a:prstGeom prst="rect">
            <a:avLst/>
          </a:prstGeom>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7" name="Rectangle 26">
            <a:extLst>
              <a:ext uri="{FF2B5EF4-FFF2-40B4-BE49-F238E27FC236}">
                <a16:creationId xmlns:a16="http://schemas.microsoft.com/office/drawing/2014/main" id="{CA00AE6B-AA30-4CF8-BA6F-339B780AD7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9544" y="2194560"/>
            <a:ext cx="489204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Plassholder for innhold 2">
            <a:extLst>
              <a:ext uri="{FF2B5EF4-FFF2-40B4-BE49-F238E27FC236}">
                <a16:creationId xmlns:a16="http://schemas.microsoft.com/office/drawing/2014/main" id="{85575B18-A80C-1730-9E9E-46C10CEC055A}"/>
              </a:ext>
            </a:extLst>
          </p:cNvPr>
          <p:cNvSpPr>
            <a:spLocks noGrp="1"/>
          </p:cNvSpPr>
          <p:nvPr>
            <p:ph idx="1"/>
          </p:nvPr>
        </p:nvSpPr>
        <p:spPr>
          <a:xfrm>
            <a:off x="448056" y="2203001"/>
            <a:ext cx="5644889" cy="4654989"/>
          </a:xfrm>
        </p:spPr>
        <p:txBody>
          <a:bodyPr vert="horz" lIns="91440" tIns="45720" rIns="91440" bIns="45720" rtlCol="0">
            <a:normAutofit fontScale="92500" lnSpcReduction="20000"/>
          </a:bodyPr>
          <a:lstStyle/>
          <a:p>
            <a:pPr marL="0" indent="0">
              <a:buNone/>
            </a:pPr>
            <a:r>
              <a:rPr lang="nb-NO" sz="2400" b="1">
                <a:latin typeface="Lato"/>
                <a:ea typeface="Lato"/>
                <a:cs typeface="Lato"/>
              </a:rPr>
              <a:t>Hva skal til for at tradisjonshåndverk blir</a:t>
            </a:r>
            <a:endParaRPr lang="en-US" sz="2000">
              <a:latin typeface="Lato"/>
              <a:ea typeface="Lato"/>
              <a:cs typeface="Lato"/>
            </a:endParaRPr>
          </a:p>
          <a:p>
            <a:pPr marL="0" indent="0">
              <a:buNone/>
            </a:pPr>
            <a:r>
              <a:rPr lang="nb-NO" sz="2400" b="1">
                <a:latin typeface="Lato"/>
                <a:ea typeface="Lato"/>
                <a:cs typeface="Lato"/>
              </a:rPr>
              <a:t>fagtilbud i kulturskoler og skoler på Agder?</a:t>
            </a:r>
            <a:endParaRPr lang="nb-NO" sz="2000">
              <a:latin typeface="Lato"/>
              <a:ea typeface="Lato"/>
              <a:cs typeface="Lato"/>
            </a:endParaRPr>
          </a:p>
          <a:p>
            <a:pPr marL="0" indent="0">
              <a:buNone/>
            </a:pPr>
            <a:endParaRPr lang="nb-NO" sz="2000"/>
          </a:p>
          <a:p>
            <a:pPr marL="0" indent="0">
              <a:buNone/>
            </a:pPr>
            <a:r>
              <a:rPr lang="nb-NO" sz="2000">
                <a:latin typeface="Lato"/>
                <a:ea typeface="Lato"/>
                <a:cs typeface="Lato"/>
              </a:rPr>
              <a:t>A)   Synlighet og tilgjengelighet</a:t>
            </a:r>
          </a:p>
          <a:p>
            <a:pPr marL="0" indent="0">
              <a:buNone/>
            </a:pPr>
            <a:endParaRPr lang="nb-NO" sz="1050">
              <a:latin typeface="Lato"/>
              <a:ea typeface="Lato"/>
              <a:cs typeface="Lato"/>
            </a:endParaRPr>
          </a:p>
          <a:p>
            <a:pPr marL="0" indent="0">
              <a:buNone/>
            </a:pPr>
            <a:r>
              <a:rPr lang="nb-NO" sz="2000">
                <a:latin typeface="Lato"/>
                <a:ea typeface="Lato"/>
                <a:cs typeface="Lato"/>
              </a:rPr>
              <a:t>B)   Kvalitet og relevans</a:t>
            </a:r>
          </a:p>
          <a:p>
            <a:pPr marL="0" indent="0">
              <a:buNone/>
            </a:pPr>
            <a:endParaRPr lang="nb-NO" sz="1050">
              <a:latin typeface="Lato"/>
              <a:ea typeface="Lato"/>
              <a:cs typeface="Lato"/>
            </a:endParaRPr>
          </a:p>
          <a:p>
            <a:pPr marL="0" indent="0">
              <a:buNone/>
            </a:pPr>
            <a:r>
              <a:rPr lang="nb-NO" sz="2000">
                <a:latin typeface="Lato"/>
                <a:ea typeface="Lato"/>
                <a:cs typeface="Lato"/>
              </a:rPr>
              <a:t>C)   Langsiktighet: Holde prosjektet levende!</a:t>
            </a:r>
          </a:p>
          <a:p>
            <a:pPr marL="0" indent="0">
              <a:buNone/>
            </a:pPr>
            <a:endParaRPr lang="nb-NO" sz="2000"/>
          </a:p>
          <a:p>
            <a:pPr marL="0" indent="0">
              <a:buNone/>
            </a:pPr>
            <a:endParaRPr lang="nb-NO" sz="2000"/>
          </a:p>
          <a:p>
            <a:pPr marL="514350" indent="-514350">
              <a:buAutoNum type="arabicParenR"/>
            </a:pPr>
            <a:r>
              <a:rPr lang="nb-NO" sz="2000">
                <a:latin typeface="Lato"/>
                <a:ea typeface="Lato"/>
                <a:cs typeface="Lato"/>
              </a:rPr>
              <a:t>Finansiering</a:t>
            </a:r>
          </a:p>
          <a:p>
            <a:pPr marL="514350" indent="-514350">
              <a:buAutoNum type="arabicParenR"/>
            </a:pPr>
            <a:endParaRPr lang="nb-NO" sz="1050">
              <a:latin typeface="Lato"/>
              <a:ea typeface="Lato"/>
              <a:cs typeface="Lato"/>
            </a:endParaRPr>
          </a:p>
          <a:p>
            <a:pPr>
              <a:buAutoNum type="arabicParenR"/>
            </a:pPr>
            <a:r>
              <a:rPr lang="nb-NO" sz="2000">
                <a:latin typeface="Lato"/>
                <a:ea typeface="Lato"/>
                <a:cs typeface="Lato"/>
              </a:rPr>
              <a:t>    Samarbeidsstrukturer </a:t>
            </a:r>
          </a:p>
          <a:p>
            <a:pPr marL="0" indent="0">
              <a:buNone/>
            </a:pPr>
            <a:br>
              <a:rPr lang="nb-NO" sz="2000"/>
            </a:br>
            <a:r>
              <a:rPr lang="nb-NO" sz="2000"/>
              <a:t>3)    ?</a:t>
            </a:r>
            <a:endParaRPr lang="nb-NO" sz="1900"/>
          </a:p>
        </p:txBody>
      </p:sp>
    </p:spTree>
    <p:extLst>
      <p:ext uri="{BB962C8B-B14F-4D97-AF65-F5344CB8AC3E}">
        <p14:creationId xmlns:p14="http://schemas.microsoft.com/office/powerpoint/2010/main" val="2202012938"/>
      </p:ext>
    </p:extLst>
  </p:cSld>
  <p:clrMapOvr>
    <a:masterClrMapping/>
  </p:clrMapOvr>
</p:sld>
</file>

<file path=ppt/theme/theme1.xml><?xml version="1.0" encoding="utf-8"?>
<a:theme xmlns:a="http://schemas.openxmlformats.org/drawingml/2006/main" name="Office Theme">
  <a:themeElements>
    <a:clrScheme name="Egendefinert 1">
      <a:dk1>
        <a:sysClr val="windowText" lastClr="000000"/>
      </a:dk1>
      <a:lt1>
        <a:sysClr val="window" lastClr="FFFFFF"/>
      </a:lt1>
      <a:dk2>
        <a:srgbClr val="0E2841"/>
      </a:dk2>
      <a:lt2>
        <a:srgbClr val="E8E8E8"/>
      </a:lt2>
      <a:accent1>
        <a:srgbClr val="00859B"/>
      </a:accent1>
      <a:accent2>
        <a:srgbClr val="CE0058"/>
      </a:accent2>
      <a:accent3>
        <a:srgbClr val="63B1BC"/>
      </a:accent3>
      <a:accent4>
        <a:srgbClr val="69B3E7"/>
      </a:accent4>
      <a:accent5>
        <a:srgbClr val="DFA0C9"/>
      </a:accent5>
      <a:accent6>
        <a:srgbClr val="D6001C"/>
      </a:accent6>
      <a:hlink>
        <a:srgbClr val="53565A"/>
      </a:hlink>
      <a:folHlink>
        <a:srgbClr val="96607D"/>
      </a:folHlink>
    </a:clrScheme>
    <a:fontScheme name="Office-tema">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tem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kument" ma:contentTypeID="0x010100646CCBE9BC90A94AB60CBCEFE06C7E46" ma:contentTypeVersion="5" ma:contentTypeDescription="Opprett et nytt dokument." ma:contentTypeScope="" ma:versionID="b76514045e1c357337c414406fac5bba">
  <xsd:schema xmlns:xsd="http://www.w3.org/2001/XMLSchema" xmlns:xs="http://www.w3.org/2001/XMLSchema" xmlns:p="http://schemas.microsoft.com/office/2006/metadata/properties" xmlns:ns2="8cff46a8-1e29-41d6-872d-e65c059e778c" targetNamespace="http://schemas.microsoft.com/office/2006/metadata/properties" ma:root="true" ma:fieldsID="a76be52297e2b3d2b9405b3b20665555" ns2:_="">
    <xsd:import namespace="8cff46a8-1e29-41d6-872d-e65c059e778c"/>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cff46a8-1e29-41d6-872d-e65c059e778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SearchProperties" ma:index="11" nillable="true" ma:displayName="MediaServiceSearchProperties" ma:hidden="true" ma:internalName="MediaServiceSearchProperties" ma:readOnly="true">
      <xsd:simpleType>
        <xsd:restriction base="dms:Note"/>
      </xsd:simpleType>
    </xsd:element>
    <xsd:element name="MediaServiceBillingMetadata" ma:index="12" nillable="true" ma:displayName="MediaServiceBillingMetadata" ma:hidden="true" ma:internalName="MediaServiceBilling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holdstype"/>
        <xsd:element ref="dc:title" minOccurs="0" maxOccurs="1" ma:index="4" ma:displayName="Tit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DEAEF736-01F1-476F-966C-00D5D988CDD1}">
  <ds:schemaRefs>
    <ds:schemaRef ds:uri="http://schemas.microsoft.com/sharepoint/v3/contenttype/forms"/>
  </ds:schemaRefs>
</ds:datastoreItem>
</file>

<file path=customXml/itemProps2.xml><?xml version="1.0" encoding="utf-8"?>
<ds:datastoreItem xmlns:ds="http://schemas.openxmlformats.org/officeDocument/2006/customXml" ds:itemID="{B07DC6A9-460D-4C12-AFDF-60B320CEF3BF}">
  <ds:schemaRefs>
    <ds:schemaRef ds:uri="8cff46a8-1e29-41d6-872d-e65c059e778c"/>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352B75C3-D213-4F27-A108-32A1CBD8E9A6}">
  <ds:schemaRefs>
    <ds:schemaRef ds:uri="8cff46a8-1e29-41d6-872d-e65c059e778c"/>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Metadata/LabelInfo.xml><?xml version="1.0" encoding="utf-8"?>
<clbl:labelList xmlns:clbl="http://schemas.microsoft.com/office/2020/mipLabelMetadata">
  <clbl:label id="{b04c18ce-fe49-4383-8235-47f395f07474}" enabled="0" method="" siteId="{b04c18ce-fe49-4383-8235-47f395f07474}" removed="1"/>
</clbl:labelList>
</file>

<file path=docProps/app.xml><?xml version="1.0" encoding="utf-8"?>
<Properties xmlns="http://schemas.openxmlformats.org/officeDocument/2006/extended-properties" xmlns:vt="http://schemas.openxmlformats.org/officeDocument/2006/docPropsVTypes">
  <Template>Office Theme</Template>
  <Application>Microsoft Office PowerPoint</Application>
  <PresentationFormat>Widescreen</PresentationFormat>
  <Slides>7</Slides>
  <Notes>7</Notes>
  <HiddenSlides>0</HiddenSlides>
  <ScaleCrop>false</ScaleCrop>
  <HeadingPairs>
    <vt:vector size="4" baseType="variant">
      <vt:variant>
        <vt:lpstr>Theme</vt:lpstr>
      </vt:variant>
      <vt:variant>
        <vt:i4>1</vt:i4>
      </vt:variant>
      <vt:variant>
        <vt:lpstr>Slide Titles</vt:lpstr>
      </vt:variant>
      <vt:variant>
        <vt:i4>7</vt:i4>
      </vt:variant>
    </vt:vector>
  </HeadingPairs>
  <TitlesOfParts>
    <vt:vector size="8" baseType="lpstr">
      <vt:lpstr>Office Theme</vt:lpstr>
      <vt:lpstr>MATERIAL GENIAL  - fra tradisjon til innovasjon</vt:lpstr>
      <vt:lpstr>PowerPoint Presentation</vt:lpstr>
      <vt:lpstr>PowerPoint Presentation</vt:lpstr>
      <vt:lpstr>PRODUKSJON 2024-25</vt:lpstr>
      <vt:lpstr>LOKALT SAMARBEID OG STØTTE 2024-25</vt:lpstr>
      <vt:lpstr>NOEN ERFARINGER </vt:lpstr>
      <vt:lpstr>MÅL OG BEHOV VIDERE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Lene Dalgård</dc:creator>
  <cp:revision>13</cp:revision>
  <dcterms:created xsi:type="dcterms:W3CDTF">2025-12-16T13:12:16Z</dcterms:created>
  <dcterms:modified xsi:type="dcterms:W3CDTF">2026-02-13T07:56:24Z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0x010100646CCBE9BC90A94AB60CBCEFE06C7E46</vt:lpwstr>
  </property>
</Properties>
</file>